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58" r:id="rId5"/>
    <p:sldId id="261" r:id="rId6"/>
    <p:sldId id="262" r:id="rId7"/>
    <p:sldId id="264" r:id="rId8"/>
    <p:sldId id="265"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CB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6/1/2020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6/1/2020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6/1/2020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6/1/2020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6/1/2020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6/1/2020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6/1/2020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7.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743200"/>
            <a:ext cx="6172200" cy="1437162"/>
          </a:xfrm>
        </p:spPr>
        <p:txBody>
          <a:bodyPr/>
          <a:lstStyle/>
          <a:p>
            <a:pPr algn="ctr"/>
            <a:r>
              <a:rPr lang="en-US" dirty="0" smtClean="0">
                <a:solidFill>
                  <a:schemeClr val="tx1"/>
                </a:solidFill>
              </a:rPr>
              <a:t>COLEGIUL TEHNIC CIBINIUM</a:t>
            </a:r>
            <a:endParaRPr lang="en-US" dirty="0">
              <a:solidFill>
                <a:schemeClr val="tx1"/>
              </a:solidFill>
            </a:endParaRPr>
          </a:p>
        </p:txBody>
      </p:sp>
      <p:sp>
        <p:nvSpPr>
          <p:cNvPr id="3" name="Subtitle 2"/>
          <p:cNvSpPr>
            <a:spLocks noGrp="1"/>
          </p:cNvSpPr>
          <p:nvPr>
            <p:ph type="subTitle" idx="1"/>
          </p:nvPr>
        </p:nvSpPr>
        <p:spPr>
          <a:xfrm>
            <a:off x="1600200" y="4495800"/>
            <a:ext cx="6172200" cy="2107722"/>
          </a:xfrm>
        </p:spPr>
        <p:txBody>
          <a:bodyPr>
            <a:normAutofit/>
          </a:bodyPr>
          <a:lstStyle/>
          <a:p>
            <a:pPr algn="ctr">
              <a:spcAft>
                <a:spcPts val="0"/>
              </a:spcAft>
            </a:pPr>
            <a:r>
              <a:rPr lang="ro-RO" dirty="0" smtClean="0">
                <a:solidFill>
                  <a:schemeClr val="tx1"/>
                </a:solidFill>
                <a:latin typeface="Cambria"/>
                <a:ea typeface="Times New Roman"/>
                <a:cs typeface="Times New Roman"/>
              </a:rPr>
              <a:t>Str. Dealului, nr. 4</a:t>
            </a:r>
            <a:endParaRPr lang="en-US" dirty="0" smtClean="0">
              <a:solidFill>
                <a:schemeClr val="tx1"/>
              </a:solidFill>
              <a:latin typeface="Cambria"/>
              <a:ea typeface="Times New Roman"/>
              <a:cs typeface="Times New Roman"/>
            </a:endParaRPr>
          </a:p>
          <a:p>
            <a:pPr algn="ctr">
              <a:spcAft>
                <a:spcPts val="0"/>
              </a:spcAft>
            </a:pPr>
            <a:r>
              <a:rPr lang="ro-RO" dirty="0" smtClean="0">
                <a:solidFill>
                  <a:schemeClr val="tx1"/>
                </a:solidFill>
                <a:latin typeface="Cambria"/>
                <a:ea typeface="Times New Roman"/>
                <a:cs typeface="Times New Roman"/>
              </a:rPr>
              <a:t>550010 – Sibiu,    ROMANIA</a:t>
            </a:r>
            <a:endParaRPr lang="en-US" dirty="0" smtClean="0">
              <a:solidFill>
                <a:schemeClr val="tx1"/>
              </a:solidFill>
              <a:latin typeface="Cambria"/>
              <a:ea typeface="Times New Roman"/>
              <a:cs typeface="Times New Roman"/>
            </a:endParaRPr>
          </a:p>
          <a:p>
            <a:pPr algn="ctr">
              <a:spcAft>
                <a:spcPts val="0"/>
              </a:spcAft>
            </a:pPr>
            <a:r>
              <a:rPr lang="ro-RO" dirty="0" smtClean="0">
                <a:solidFill>
                  <a:schemeClr val="tx1"/>
                </a:solidFill>
                <a:latin typeface="Cambria"/>
                <a:ea typeface="Times New Roman"/>
                <a:cs typeface="Times New Roman"/>
              </a:rPr>
              <a:t>tel: 004-0269 211547</a:t>
            </a:r>
            <a:endParaRPr lang="en-US" dirty="0" smtClean="0">
              <a:solidFill>
                <a:schemeClr val="tx1"/>
              </a:solidFill>
              <a:latin typeface="Cambria"/>
              <a:ea typeface="Times New Roman"/>
              <a:cs typeface="Times New Roman"/>
            </a:endParaRPr>
          </a:p>
          <a:p>
            <a:pPr algn="ctr">
              <a:spcAft>
                <a:spcPts val="0"/>
              </a:spcAft>
            </a:pPr>
            <a:r>
              <a:rPr lang="ro-RO" dirty="0" smtClean="0">
                <a:solidFill>
                  <a:schemeClr val="tx1"/>
                </a:solidFill>
                <a:latin typeface="Cambria"/>
                <a:ea typeface="Times New Roman"/>
                <a:cs typeface="Times New Roman"/>
              </a:rPr>
              <a:t>mail: colegiulcibinium@yahoo.com</a:t>
            </a:r>
            <a:endParaRPr lang="en-US" dirty="0" smtClean="0">
              <a:solidFill>
                <a:schemeClr val="tx1"/>
              </a:solidFill>
              <a:latin typeface="Cambria"/>
              <a:ea typeface="Times New Roman"/>
              <a:cs typeface="Times New Roman"/>
            </a:endParaRPr>
          </a:p>
          <a:p>
            <a:pPr algn="ctr">
              <a:spcAft>
                <a:spcPts val="0"/>
              </a:spcAft>
            </a:pPr>
            <a:r>
              <a:rPr lang="ro-RO" dirty="0" smtClean="0">
                <a:solidFill>
                  <a:schemeClr val="tx1"/>
                </a:solidFill>
                <a:latin typeface="Cambria"/>
                <a:ea typeface="Times New Roman"/>
                <a:cs typeface="Times New Roman"/>
              </a:rPr>
              <a:t>www.colegiulcibinium.ro</a:t>
            </a:r>
            <a:endParaRPr lang="en-US" dirty="0" smtClean="0">
              <a:solidFill>
                <a:schemeClr val="tx1"/>
              </a:solidFill>
              <a:latin typeface="Cambria"/>
              <a:ea typeface="Times New Roman"/>
              <a:cs typeface="Times New Roman"/>
            </a:endParaRPr>
          </a:p>
          <a:p>
            <a:endParaRPr lang="en-US" dirty="0"/>
          </a:p>
        </p:txBody>
      </p:sp>
      <p:pic>
        <p:nvPicPr>
          <p:cNvPr id="4" name="Picture 3" descr="SIGLA CIBINIUM SCHIMBATA"/>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200400" y="609600"/>
            <a:ext cx="2667000" cy="2438400"/>
          </a:xfrm>
          <a:prstGeom prst="rect">
            <a:avLst/>
          </a:prstGeom>
          <a:noFill/>
          <a:ln>
            <a:noFill/>
          </a:ln>
        </p:spPr>
      </p:pic>
      <p:pic>
        <p:nvPicPr>
          <p:cNvPr id="1027" name="Picture 3"/>
          <p:cNvPicPr>
            <a:picLocks noChangeAspect="1" noChangeArrowheads="1"/>
          </p:cNvPicPr>
          <p:nvPr/>
        </p:nvPicPr>
        <p:blipFill>
          <a:blip r:embed="rId3" cstate="print"/>
          <a:srcRect/>
          <a:stretch>
            <a:fillRect/>
          </a:stretch>
        </p:blipFill>
        <p:spPr bwMode="auto">
          <a:xfrm>
            <a:off x="228600" y="228600"/>
            <a:ext cx="2673350" cy="2033588"/>
          </a:xfrm>
          <a:prstGeom prst="rect">
            <a:avLst/>
          </a:prstGeom>
          <a:noFill/>
          <a:ln w="25400" algn="ctr">
            <a:noFill/>
            <a:miter lim="800000"/>
            <a:headEnd/>
            <a:tailEnd/>
          </a:ln>
          <a:effectLst/>
        </p:spPr>
      </p:pic>
      <p:pic>
        <p:nvPicPr>
          <p:cNvPr id="1029" name="Picture 5" descr="http://www.colegiulcibinium.ro/images/10052010529.jpg"/>
          <p:cNvPicPr>
            <a:picLocks noChangeAspect="1" noChangeArrowheads="1"/>
          </p:cNvPicPr>
          <p:nvPr/>
        </p:nvPicPr>
        <p:blipFill>
          <a:blip r:embed="rId4" cstate="print"/>
          <a:srcRect/>
          <a:stretch>
            <a:fillRect/>
          </a:stretch>
        </p:blipFill>
        <p:spPr bwMode="auto">
          <a:xfrm>
            <a:off x="6172200" y="228600"/>
            <a:ext cx="2743200" cy="20573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792162"/>
          </a:xfrm>
        </p:spPr>
        <p:txBody>
          <a:bodyPr>
            <a:noAutofit/>
          </a:bodyPr>
          <a:lstStyle/>
          <a:p>
            <a:pPr algn="ctr"/>
            <a:r>
              <a:rPr lang="ro-RO" sz="3600" dirty="0" smtClean="0">
                <a:solidFill>
                  <a:schemeClr val="tx1"/>
                </a:solidFill>
                <a:latin typeface="Arial Black" pitchFamily="34" charset="0"/>
              </a:rPr>
              <a:t>COLEGIUL TEHNIC CIBINIUM</a:t>
            </a:r>
            <a:endParaRPr lang="en-US" sz="3600" dirty="0">
              <a:solidFill>
                <a:schemeClr val="tx1"/>
              </a:solidFill>
              <a:latin typeface="Arial Black" pitchFamily="34" charset="0"/>
            </a:endParaRPr>
          </a:p>
        </p:txBody>
      </p:sp>
      <p:sp>
        <p:nvSpPr>
          <p:cNvPr id="3" name="Content Placeholder 2"/>
          <p:cNvSpPr>
            <a:spLocks noGrp="1"/>
          </p:cNvSpPr>
          <p:nvPr>
            <p:ph sz="quarter" idx="1"/>
          </p:nvPr>
        </p:nvSpPr>
        <p:spPr>
          <a:xfrm>
            <a:off x="457200" y="1447800"/>
            <a:ext cx="7772400" cy="5026152"/>
          </a:xfrm>
        </p:spPr>
        <p:txBody>
          <a:bodyPr>
            <a:normAutofit fontScale="85000" lnSpcReduction="10000"/>
          </a:bodyPr>
          <a:lstStyle/>
          <a:p>
            <a:pPr algn="just"/>
            <a:r>
              <a:rPr lang="ro-RO" dirty="0" smtClean="0">
                <a:latin typeface="Arial" pitchFamily="34" charset="0"/>
                <a:cs typeface="Arial" pitchFamily="34" charset="0"/>
              </a:rPr>
              <a:t>Colegiul Tehnic Cibinium este așezat în centrul orașului Sibiu.</a:t>
            </a:r>
          </a:p>
          <a:p>
            <a:pPr algn="just"/>
            <a:endParaRPr lang="ro-RO" dirty="0" smtClean="0">
              <a:latin typeface="Arial" pitchFamily="34" charset="0"/>
              <a:cs typeface="Arial" pitchFamily="34" charset="0"/>
            </a:endParaRPr>
          </a:p>
          <a:p>
            <a:pPr algn="just"/>
            <a:endParaRPr lang="ro-RO" dirty="0" smtClean="0">
              <a:latin typeface="Arial" pitchFamily="34" charset="0"/>
              <a:cs typeface="Arial" pitchFamily="34" charset="0"/>
            </a:endParaRPr>
          </a:p>
          <a:p>
            <a:pPr algn="just"/>
            <a:endParaRPr lang="ro-RO" dirty="0" smtClean="0">
              <a:latin typeface="Arial" pitchFamily="34" charset="0"/>
              <a:cs typeface="Arial" pitchFamily="34" charset="0"/>
            </a:endParaRPr>
          </a:p>
          <a:p>
            <a:pPr algn="just">
              <a:buNone/>
            </a:pPr>
            <a:endParaRPr lang="ro-RO" dirty="0" smtClean="0">
              <a:latin typeface="Arial" pitchFamily="34" charset="0"/>
              <a:cs typeface="Arial" pitchFamily="34" charset="0"/>
            </a:endParaRPr>
          </a:p>
          <a:p>
            <a:pPr algn="just"/>
            <a:endParaRPr lang="ro-RO" dirty="0" smtClean="0">
              <a:latin typeface="Arial" pitchFamily="34" charset="0"/>
              <a:cs typeface="Arial" pitchFamily="34" charset="0"/>
            </a:endParaRPr>
          </a:p>
          <a:p>
            <a:pPr algn="just"/>
            <a:endParaRPr lang="ro-RO" dirty="0" smtClean="0">
              <a:latin typeface="Arial" pitchFamily="34" charset="0"/>
              <a:cs typeface="Arial" pitchFamily="34" charset="0"/>
            </a:endParaRPr>
          </a:p>
          <a:p>
            <a:pPr algn="just"/>
            <a:endParaRPr lang="ro-RO" dirty="0" smtClean="0">
              <a:latin typeface="Arial" pitchFamily="34" charset="0"/>
              <a:cs typeface="Arial" pitchFamily="34" charset="0"/>
            </a:endParaRPr>
          </a:p>
          <a:p>
            <a:pPr algn="just"/>
            <a:endParaRPr lang="ro-RO" dirty="0" smtClean="0">
              <a:latin typeface="Arial" pitchFamily="34" charset="0"/>
              <a:cs typeface="Arial" pitchFamily="34" charset="0"/>
            </a:endParaRPr>
          </a:p>
          <a:p>
            <a:pPr algn="just">
              <a:buNone/>
            </a:pPr>
            <a:endParaRPr lang="ro-RO" dirty="0" smtClean="0">
              <a:latin typeface="Arial" pitchFamily="34" charset="0"/>
              <a:cs typeface="Arial" pitchFamily="34" charset="0"/>
            </a:endParaRPr>
          </a:p>
          <a:p>
            <a:pPr algn="just"/>
            <a:r>
              <a:rPr lang="vi-VN" b="1" dirty="0" smtClean="0">
                <a:latin typeface="Arial" pitchFamily="34" charset="0"/>
                <a:cs typeface="Arial" pitchFamily="34" charset="0"/>
              </a:rPr>
              <a:t>Facilități oferite de școală: </a:t>
            </a:r>
            <a:r>
              <a:rPr lang="vi-VN" dirty="0" smtClean="0">
                <a:latin typeface="Arial" pitchFamily="34" charset="0"/>
                <a:cs typeface="Arial" pitchFamily="34" charset="0"/>
              </a:rPr>
              <a:t>cantină, internat, sală de sport, sală de fitness, cabinet informatică, cabinet de consiliere psihopedagogică, centru de documentare și informare, cabinet medicină generală și cabinet stomatologic, săli de clasă și laboratoare moderne, recent renovate.</a:t>
            </a:r>
          </a:p>
          <a:p>
            <a:pPr algn="just"/>
            <a:endParaRPr lang="en-US" dirty="0"/>
          </a:p>
        </p:txBody>
      </p:sp>
      <p:pic>
        <p:nvPicPr>
          <p:cNvPr id="1026" name="Picture 2"/>
          <p:cNvPicPr>
            <a:picLocks noChangeArrowheads="1"/>
          </p:cNvPicPr>
          <p:nvPr/>
        </p:nvPicPr>
        <p:blipFill>
          <a:blip r:embed="rId2" cstate="print"/>
          <a:srcRect/>
          <a:stretch>
            <a:fillRect/>
          </a:stretch>
        </p:blipFill>
        <p:spPr bwMode="auto">
          <a:xfrm>
            <a:off x="2057400" y="1905000"/>
            <a:ext cx="3886200" cy="2819400"/>
          </a:xfrm>
          <a:prstGeom prst="roundRect">
            <a:avLst>
              <a:gd name="adj" fmla="val 16667"/>
            </a:avLst>
          </a:prstGeom>
          <a:noFill/>
          <a:ln w="9525" algn="ctr">
            <a:noFill/>
            <a:round/>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639762"/>
          </a:xfrm>
        </p:spPr>
        <p:txBody>
          <a:bodyPr/>
          <a:lstStyle/>
          <a:p>
            <a:pPr algn="ctr"/>
            <a:r>
              <a:rPr lang="ro-RO" dirty="0" smtClean="0">
                <a:solidFill>
                  <a:schemeClr val="tx1"/>
                </a:solidFill>
                <a:latin typeface="Arial Black" pitchFamily="34" charset="0"/>
              </a:rPr>
              <a:t>CALIFICĂRI PROFESIONALE</a:t>
            </a:r>
            <a:endParaRPr lang="en-US" dirty="0">
              <a:solidFill>
                <a:schemeClr val="tx1"/>
              </a:solidFill>
              <a:latin typeface="Arial Black" pitchFamily="34" charset="0"/>
            </a:endParaRPr>
          </a:p>
        </p:txBody>
      </p:sp>
      <p:sp>
        <p:nvSpPr>
          <p:cNvPr id="3" name="Content Placeholder 2"/>
          <p:cNvSpPr>
            <a:spLocks noGrp="1"/>
          </p:cNvSpPr>
          <p:nvPr>
            <p:ph sz="quarter" idx="1"/>
          </p:nvPr>
        </p:nvSpPr>
        <p:spPr>
          <a:xfrm>
            <a:off x="457200" y="914400"/>
            <a:ext cx="7772400" cy="5638800"/>
          </a:xfrm>
        </p:spPr>
        <p:txBody>
          <a:bodyPr>
            <a:normAutofit fontScale="85000" lnSpcReduction="10000"/>
          </a:bodyPr>
          <a:lstStyle/>
          <a:p>
            <a:pPr algn="just"/>
            <a:r>
              <a:rPr lang="ro-RO" dirty="0" smtClean="0">
                <a:latin typeface="Arial" pitchFamily="34" charset="0"/>
                <a:cs typeface="Arial" pitchFamily="34" charset="0"/>
              </a:rPr>
              <a:t>Colegiul Tehnic Cibinium este un liceu tehnologic care are </a:t>
            </a:r>
            <a:r>
              <a:rPr lang="ro-RO" b="1" dirty="0" smtClean="0">
                <a:solidFill>
                  <a:srgbClr val="FF0000"/>
                </a:solidFill>
                <a:latin typeface="Arial" pitchFamily="34" charset="0"/>
                <a:cs typeface="Arial" pitchFamily="34" charset="0"/>
              </a:rPr>
              <a:t>clase de liceu</a:t>
            </a:r>
            <a:r>
              <a:rPr lang="ro-RO" dirty="0" smtClean="0">
                <a:latin typeface="Arial" pitchFamily="34" charset="0"/>
                <a:cs typeface="Arial" pitchFamily="34" charset="0"/>
              </a:rPr>
              <a:t> cu durata de 4 ani și </a:t>
            </a:r>
            <a:r>
              <a:rPr lang="ro-RO" b="1" dirty="0" smtClean="0">
                <a:solidFill>
                  <a:srgbClr val="FF0000"/>
                </a:solidFill>
                <a:latin typeface="Arial" pitchFamily="34" charset="0"/>
                <a:cs typeface="Arial" pitchFamily="34" charset="0"/>
              </a:rPr>
              <a:t>clase de învățământ profesional </a:t>
            </a:r>
            <a:r>
              <a:rPr lang="ro-RO" dirty="0" smtClean="0">
                <a:latin typeface="Arial" pitchFamily="34" charset="0"/>
                <a:cs typeface="Arial" pitchFamily="34" charset="0"/>
              </a:rPr>
              <a:t>cu durata de 3 ani.</a:t>
            </a:r>
            <a:endParaRPr lang="en-US" dirty="0" smtClean="0">
              <a:latin typeface="Arial" pitchFamily="34" charset="0"/>
              <a:cs typeface="Arial" pitchFamily="34" charset="0"/>
            </a:endParaRPr>
          </a:p>
          <a:p>
            <a:pPr algn="just"/>
            <a:r>
              <a:rPr lang="ro-RO" dirty="0" smtClean="0">
                <a:latin typeface="Arial" pitchFamily="34" charset="0"/>
                <a:cs typeface="Arial" pitchFamily="34" charset="0"/>
              </a:rPr>
              <a:t>Învățământul liceal tehnologic cu durata de 4 ani se adresează elevilor din grupa de vârstă 14 – 18 ani. Pe parcursul studiilor liceale, elevii dobândesc o dublă pregătire: una academică, care după absolvire le permite acestora accesul în învățământul superior, cât și una profesională care le facilitează accesul pe piața muncii. </a:t>
            </a:r>
            <a:endParaRPr lang="en-US" dirty="0" smtClean="0">
              <a:latin typeface="Arial" pitchFamily="34" charset="0"/>
              <a:cs typeface="Arial" pitchFamily="34" charset="0"/>
            </a:endParaRPr>
          </a:p>
          <a:p>
            <a:pPr algn="just"/>
            <a:r>
              <a:rPr lang="ro-RO" dirty="0" smtClean="0">
                <a:latin typeface="Arial" pitchFamily="34" charset="0"/>
                <a:cs typeface="Arial" pitchFamily="34" charset="0"/>
              </a:rPr>
              <a:t>La </a:t>
            </a:r>
            <a:r>
              <a:rPr lang="ro-RO" b="1" dirty="0" smtClean="0">
                <a:latin typeface="Arial" pitchFamily="34" charset="0"/>
                <a:cs typeface="Arial" pitchFamily="34" charset="0"/>
              </a:rPr>
              <a:t>învățământul liceal tehnologic </a:t>
            </a:r>
            <a:r>
              <a:rPr lang="ro-RO" dirty="0" smtClean="0">
                <a:latin typeface="Arial" pitchFamily="34" charset="0"/>
                <a:cs typeface="Arial" pitchFamily="34" charset="0"/>
              </a:rPr>
              <a:t>în cadrul Colegiului Tehnic Cibinium elevii pot opta pentru 3 calificări profesionale: </a:t>
            </a:r>
            <a:r>
              <a:rPr lang="ro-RO" b="1" dirty="0" smtClean="0">
                <a:latin typeface="Arial" pitchFamily="34" charset="0"/>
                <a:cs typeface="Arial" pitchFamily="34" charset="0"/>
              </a:rPr>
              <a:t>turism, coafor și textile. </a:t>
            </a:r>
            <a:endParaRPr lang="en-US" b="1" dirty="0" smtClean="0">
              <a:latin typeface="Arial" pitchFamily="34" charset="0"/>
              <a:cs typeface="Arial" pitchFamily="34" charset="0"/>
            </a:endParaRPr>
          </a:p>
          <a:p>
            <a:pPr algn="just"/>
            <a:r>
              <a:rPr lang="ro-RO" dirty="0" smtClean="0">
                <a:latin typeface="Arial" pitchFamily="34" charset="0"/>
                <a:cs typeface="Arial" pitchFamily="34" charset="0"/>
              </a:rPr>
              <a:t>Învățământul profesional cu durata de 3 ani se adresează elevilor din grupa de vârstă 14 – 17 ani. Pe parcursul celor trei ani de studiu elevii parcurg discipline pentru învățământul obligatoriu dar și module de pregătire teoretică și practică pentru un acces rapid la un loc de muncă. </a:t>
            </a:r>
            <a:endParaRPr lang="en-US" dirty="0" smtClean="0">
              <a:latin typeface="Arial" pitchFamily="34" charset="0"/>
              <a:cs typeface="Arial" pitchFamily="34" charset="0"/>
            </a:endParaRPr>
          </a:p>
          <a:p>
            <a:pPr algn="just"/>
            <a:r>
              <a:rPr lang="ro-RO" dirty="0" smtClean="0">
                <a:latin typeface="Arial" pitchFamily="34" charset="0"/>
                <a:cs typeface="Arial" pitchFamily="34" charset="0"/>
              </a:rPr>
              <a:t>La </a:t>
            </a:r>
            <a:r>
              <a:rPr lang="ro-RO" b="1" dirty="0" smtClean="0">
                <a:latin typeface="Arial" pitchFamily="34" charset="0"/>
                <a:cs typeface="Arial" pitchFamily="34" charset="0"/>
              </a:rPr>
              <a:t>învățământul profesional</a:t>
            </a:r>
            <a:r>
              <a:rPr lang="ro-RO" dirty="0" smtClean="0">
                <a:latin typeface="Arial" pitchFamily="34" charset="0"/>
                <a:cs typeface="Arial" pitchFamily="34" charset="0"/>
              </a:rPr>
              <a:t>, în cadrul Colegiului Tehnic Cibinium, elevii pot opta pentru domeniul </a:t>
            </a:r>
            <a:r>
              <a:rPr lang="ro-RO" b="1" dirty="0" smtClean="0">
                <a:latin typeface="Arial" pitchFamily="34" charset="0"/>
                <a:cs typeface="Arial" pitchFamily="34" charset="0"/>
              </a:rPr>
              <a:t>turism sau textile</a:t>
            </a:r>
            <a:r>
              <a:rPr lang="ro-RO" dirty="0" smtClean="0">
                <a:latin typeface="Arial" pitchFamily="34" charset="0"/>
                <a:cs typeface="Arial" pitchFamily="34" charset="0"/>
              </a:rPr>
              <a:t>.</a:t>
            </a:r>
            <a:endParaRPr lang="en-US" dirty="0" smtClean="0">
              <a:latin typeface="Arial" pitchFamily="34" charset="0"/>
              <a:cs typeface="Arial" pitchFamily="34" charset="0"/>
            </a:endParaRPr>
          </a:p>
          <a:p>
            <a:pPr algn="just"/>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487362"/>
          </a:xfrm>
        </p:spPr>
        <p:txBody>
          <a:bodyPr>
            <a:normAutofit fontScale="90000"/>
          </a:bodyPr>
          <a:lstStyle/>
          <a:p>
            <a:pPr algn="ctr"/>
            <a:r>
              <a:rPr lang="ro-RO" dirty="0" smtClean="0">
                <a:solidFill>
                  <a:schemeClr val="tx1"/>
                </a:solidFill>
                <a:latin typeface="Arial Black" pitchFamily="34" charset="0"/>
              </a:rPr>
              <a:t>Învățământul liceal tehnologic</a:t>
            </a:r>
            <a:endParaRPr lang="en-US" dirty="0">
              <a:solidFill>
                <a:schemeClr val="tx1"/>
              </a:solidFill>
              <a:latin typeface="Arial Black" pitchFamily="34" charset="0"/>
            </a:endParaRPr>
          </a:p>
        </p:txBody>
      </p:sp>
      <p:sp>
        <p:nvSpPr>
          <p:cNvPr id="3" name="Content Placeholder 2"/>
          <p:cNvSpPr>
            <a:spLocks noGrp="1"/>
          </p:cNvSpPr>
          <p:nvPr>
            <p:ph sz="quarter" idx="1"/>
          </p:nvPr>
        </p:nvSpPr>
        <p:spPr>
          <a:xfrm>
            <a:off x="457200" y="1066800"/>
            <a:ext cx="4876800" cy="5407152"/>
          </a:xfrm>
        </p:spPr>
        <p:txBody>
          <a:bodyPr>
            <a:normAutofit fontScale="92500" lnSpcReduction="10000"/>
          </a:bodyPr>
          <a:lstStyle/>
          <a:p>
            <a:pPr>
              <a:buNone/>
            </a:pPr>
            <a:r>
              <a:rPr lang="ro-RO" dirty="0" smtClean="0"/>
              <a:t>		</a:t>
            </a:r>
          </a:p>
          <a:p>
            <a:r>
              <a:rPr lang="ro-RO" dirty="0" smtClean="0"/>
              <a:t>Domeniul TURISM ȘI ALIMENTAȚIE/ Calificarea profesională: </a:t>
            </a:r>
            <a:r>
              <a:rPr lang="ro-RO" b="1" i="1" dirty="0" smtClean="0">
                <a:solidFill>
                  <a:srgbClr val="0070C0"/>
                </a:solidFill>
              </a:rPr>
              <a:t>Tehnician în turism</a:t>
            </a:r>
          </a:p>
          <a:p>
            <a:endParaRPr lang="ro-RO" dirty="0" smtClean="0"/>
          </a:p>
          <a:p>
            <a:r>
              <a:rPr lang="ro-RO" dirty="0" smtClean="0"/>
              <a:t>Domeniul INDUSTRIE TEXTILĂ ȘI PIELĂRIE/ Calificarea profesională: </a:t>
            </a:r>
            <a:r>
              <a:rPr lang="ro-RO" b="1" i="1" dirty="0" smtClean="0">
                <a:solidFill>
                  <a:srgbClr val="0070C0"/>
                </a:solidFill>
              </a:rPr>
              <a:t>Tehnician designer vestimentar</a:t>
            </a:r>
          </a:p>
          <a:p>
            <a:endParaRPr lang="ro-RO" dirty="0" smtClean="0"/>
          </a:p>
          <a:p>
            <a:r>
              <a:rPr lang="ro-RO" dirty="0" smtClean="0"/>
              <a:t>Domeniul ESTETICA ȘI ÎNGRIJIREA CORPULUI OMENESC/ Calificarea profesională:</a:t>
            </a:r>
            <a:r>
              <a:rPr lang="en-US" dirty="0" smtClean="0"/>
              <a:t> </a:t>
            </a:r>
            <a:r>
              <a:rPr lang="en-US" b="1" i="1" dirty="0" smtClean="0">
                <a:solidFill>
                  <a:srgbClr val="0070C0"/>
                </a:solidFill>
              </a:rPr>
              <a:t>C</a:t>
            </a:r>
            <a:r>
              <a:rPr lang="ro-RO" b="1" i="1" dirty="0" smtClean="0">
                <a:solidFill>
                  <a:srgbClr val="0070C0"/>
                </a:solidFill>
              </a:rPr>
              <a:t>oafor stilist</a:t>
            </a:r>
          </a:p>
          <a:p>
            <a:endParaRPr lang="en-US" dirty="0"/>
          </a:p>
        </p:txBody>
      </p:sp>
      <p:pic>
        <p:nvPicPr>
          <p:cNvPr id="7" name="Picture 6" descr="receptie.jpg"/>
          <p:cNvPicPr>
            <a:picLocks noChangeAspect="1"/>
          </p:cNvPicPr>
          <p:nvPr/>
        </p:nvPicPr>
        <p:blipFill>
          <a:blip r:embed="rId2" cstate="print"/>
          <a:stretch>
            <a:fillRect/>
          </a:stretch>
        </p:blipFill>
        <p:spPr>
          <a:xfrm>
            <a:off x="6477000" y="990600"/>
            <a:ext cx="2006600" cy="1504950"/>
          </a:xfrm>
          <a:prstGeom prst="rect">
            <a:avLst/>
          </a:prstGeom>
        </p:spPr>
      </p:pic>
      <p:pic>
        <p:nvPicPr>
          <p:cNvPr id="8" name="Picture 7" descr="Cameriste-Germania-300x200.jpg"/>
          <p:cNvPicPr>
            <a:picLocks noChangeAspect="1"/>
          </p:cNvPicPr>
          <p:nvPr/>
        </p:nvPicPr>
        <p:blipFill>
          <a:blip r:embed="rId3" cstate="print"/>
          <a:stretch>
            <a:fillRect/>
          </a:stretch>
        </p:blipFill>
        <p:spPr>
          <a:xfrm>
            <a:off x="4876800" y="838200"/>
            <a:ext cx="1885950" cy="1257300"/>
          </a:xfrm>
          <a:prstGeom prst="rect">
            <a:avLst/>
          </a:prstGeom>
        </p:spPr>
      </p:pic>
      <p:pic>
        <p:nvPicPr>
          <p:cNvPr id="10" name="Picture 9" descr="photo-textile.jpg"/>
          <p:cNvPicPr>
            <a:picLocks noChangeAspect="1"/>
          </p:cNvPicPr>
          <p:nvPr/>
        </p:nvPicPr>
        <p:blipFill>
          <a:blip r:embed="rId4" cstate="print"/>
          <a:stretch>
            <a:fillRect/>
          </a:stretch>
        </p:blipFill>
        <p:spPr>
          <a:xfrm>
            <a:off x="5257800" y="2438400"/>
            <a:ext cx="1752600" cy="1166996"/>
          </a:xfrm>
          <a:prstGeom prst="rect">
            <a:avLst/>
          </a:prstGeom>
        </p:spPr>
      </p:pic>
      <p:pic>
        <p:nvPicPr>
          <p:cNvPr id="11" name="Picture 10" descr="hands-young-girl-using-sewing-machine-workshop_56644-277.jpg"/>
          <p:cNvPicPr>
            <a:picLocks noChangeAspect="1"/>
          </p:cNvPicPr>
          <p:nvPr/>
        </p:nvPicPr>
        <p:blipFill>
          <a:blip r:embed="rId5" cstate="print"/>
          <a:stretch>
            <a:fillRect/>
          </a:stretch>
        </p:blipFill>
        <p:spPr>
          <a:xfrm>
            <a:off x="5943600" y="3657600"/>
            <a:ext cx="1830262" cy="1219200"/>
          </a:xfrm>
          <a:prstGeom prst="rect">
            <a:avLst/>
          </a:prstGeom>
        </p:spPr>
      </p:pic>
      <p:pic>
        <p:nvPicPr>
          <p:cNvPr id="12" name="Picture 11" descr="foarfeca-de-tuns-6-henbor-italia-top-line-pentru-frizerie-coafor-salon_6620.jpg"/>
          <p:cNvPicPr>
            <a:picLocks noChangeAspect="1"/>
          </p:cNvPicPr>
          <p:nvPr/>
        </p:nvPicPr>
        <p:blipFill>
          <a:blip r:embed="rId6" cstate="print"/>
          <a:stretch>
            <a:fillRect/>
          </a:stretch>
        </p:blipFill>
        <p:spPr>
          <a:xfrm>
            <a:off x="6410058" y="4953001"/>
            <a:ext cx="2281505" cy="1447800"/>
          </a:xfrm>
          <a:prstGeom prst="rect">
            <a:avLst/>
          </a:prstGeom>
        </p:spPr>
      </p:pic>
      <p:pic>
        <p:nvPicPr>
          <p:cNvPr id="13" name="Picture 12" descr="download.jpg"/>
          <p:cNvPicPr>
            <a:picLocks noChangeAspect="1"/>
          </p:cNvPicPr>
          <p:nvPr/>
        </p:nvPicPr>
        <p:blipFill>
          <a:blip r:embed="rId7" cstate="print"/>
          <a:stretch>
            <a:fillRect/>
          </a:stretch>
        </p:blipFill>
        <p:spPr>
          <a:xfrm>
            <a:off x="7239000" y="2590800"/>
            <a:ext cx="1528763" cy="1528763"/>
          </a:xfrm>
          <a:prstGeom prst="rect">
            <a:avLst/>
          </a:prstGeom>
        </p:spPr>
      </p:pic>
      <p:pic>
        <p:nvPicPr>
          <p:cNvPr id="15" name="Picture 14" descr="6-ospatareasa.jpg"/>
          <p:cNvPicPr>
            <a:picLocks noChangeAspect="1"/>
          </p:cNvPicPr>
          <p:nvPr/>
        </p:nvPicPr>
        <p:blipFill>
          <a:blip r:embed="rId8" cstate="print"/>
          <a:stretch>
            <a:fillRect/>
          </a:stretch>
        </p:blipFill>
        <p:spPr>
          <a:xfrm>
            <a:off x="7239000" y="533400"/>
            <a:ext cx="1320800" cy="990600"/>
          </a:xfrm>
          <a:prstGeom prst="rect">
            <a:avLst/>
          </a:prstGeom>
        </p:spPr>
      </p:pic>
      <p:pic>
        <p:nvPicPr>
          <p:cNvPr id="16" name="Picture 15" descr="coafor12.jpg"/>
          <p:cNvPicPr>
            <a:picLocks noChangeAspect="1"/>
          </p:cNvPicPr>
          <p:nvPr/>
        </p:nvPicPr>
        <p:blipFill>
          <a:blip r:embed="rId9" cstate="print"/>
          <a:srcRect l="20370" t="26666" b="4444"/>
          <a:stretch>
            <a:fillRect/>
          </a:stretch>
        </p:blipFill>
        <p:spPr>
          <a:xfrm>
            <a:off x="4724400" y="4724400"/>
            <a:ext cx="1585452" cy="1828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pPr algn="ctr"/>
            <a:r>
              <a:rPr lang="ro-RO" dirty="0" smtClean="0">
                <a:solidFill>
                  <a:schemeClr val="tx1"/>
                </a:solidFill>
                <a:latin typeface="Arial Black" pitchFamily="34" charset="0"/>
              </a:rPr>
              <a:t>ÎNVĂȚĂMÂNTUL PROFESIONAL</a:t>
            </a:r>
            <a:endParaRPr lang="en-US" dirty="0">
              <a:solidFill>
                <a:schemeClr val="tx1"/>
              </a:solidFill>
              <a:latin typeface="Arial Black" pitchFamily="34" charset="0"/>
            </a:endParaRPr>
          </a:p>
        </p:txBody>
      </p:sp>
      <p:sp>
        <p:nvSpPr>
          <p:cNvPr id="3" name="Content Placeholder 2"/>
          <p:cNvSpPr>
            <a:spLocks noGrp="1"/>
          </p:cNvSpPr>
          <p:nvPr>
            <p:ph sz="quarter" idx="1"/>
          </p:nvPr>
        </p:nvSpPr>
        <p:spPr>
          <a:xfrm>
            <a:off x="228600" y="1219200"/>
            <a:ext cx="4419600" cy="5486400"/>
          </a:xfrm>
        </p:spPr>
        <p:txBody>
          <a:bodyPr>
            <a:normAutofit/>
          </a:bodyPr>
          <a:lstStyle/>
          <a:p>
            <a:r>
              <a:rPr lang="ro-RO" dirty="0" smtClean="0"/>
              <a:t>Domeniul TURISM ȘI ALIMENTAȚIE/ Calificarea profesională:</a:t>
            </a:r>
            <a:r>
              <a:rPr lang="en-US" dirty="0" smtClean="0"/>
              <a:t> </a:t>
            </a:r>
            <a:r>
              <a:rPr lang="ro-RO" b="1" i="1" dirty="0" smtClean="0">
                <a:solidFill>
                  <a:srgbClr val="FF0000"/>
                </a:solidFill>
              </a:rPr>
              <a:t>Lucrător hotelier</a:t>
            </a:r>
          </a:p>
          <a:p>
            <a:endParaRPr lang="ro-RO" sz="1200" b="1" i="1" dirty="0" smtClean="0"/>
          </a:p>
          <a:p>
            <a:r>
              <a:rPr lang="ro-RO" dirty="0" smtClean="0"/>
              <a:t>Domeniul INDUSTRIE TEXTILĂ ȘI PIELĂRIE/ Calificările profesionale: </a:t>
            </a:r>
          </a:p>
          <a:p>
            <a:pPr lvl="1">
              <a:buFont typeface="Wingdings" pitchFamily="2" charset="2"/>
              <a:buChar char="Ø"/>
            </a:pPr>
            <a:r>
              <a:rPr lang="ro-RO" sz="2400" b="1" i="1" dirty="0" smtClean="0">
                <a:solidFill>
                  <a:srgbClr val="FF0000"/>
                </a:solidFill>
              </a:rPr>
              <a:t>Confecționer produse textile</a:t>
            </a:r>
          </a:p>
          <a:p>
            <a:pPr lvl="1">
              <a:buNone/>
            </a:pPr>
            <a:endParaRPr lang="ro-RO" sz="2400" b="1" i="1" dirty="0" smtClean="0"/>
          </a:p>
          <a:p>
            <a:pPr lvl="1">
              <a:buNone/>
            </a:pPr>
            <a:endParaRPr lang="ro-RO" sz="1100" b="1" i="1" dirty="0" smtClean="0"/>
          </a:p>
          <a:p>
            <a:pPr lvl="1">
              <a:buFont typeface="Wingdings" pitchFamily="2" charset="2"/>
              <a:buChar char="Ø"/>
            </a:pPr>
            <a:r>
              <a:rPr lang="ro-RO" sz="2400" b="1" i="1" dirty="0" smtClean="0">
                <a:solidFill>
                  <a:srgbClr val="FF0000"/>
                </a:solidFill>
              </a:rPr>
              <a:t>Confecționer articole din piele și înlocuitori</a:t>
            </a:r>
            <a:endParaRPr lang="en-US" sz="2400" b="1" i="1" dirty="0">
              <a:solidFill>
                <a:srgbClr val="FF0000"/>
              </a:solidFill>
            </a:endParaRPr>
          </a:p>
        </p:txBody>
      </p:sp>
      <p:pic>
        <p:nvPicPr>
          <p:cNvPr id="2050" name="Picture 2" descr="camerista"/>
          <p:cNvPicPr>
            <a:picLocks noChangeAspect="1" noChangeArrowheads="1"/>
          </p:cNvPicPr>
          <p:nvPr/>
        </p:nvPicPr>
        <p:blipFill>
          <a:blip r:embed="rId2" cstate="print"/>
          <a:srcRect/>
          <a:stretch>
            <a:fillRect/>
          </a:stretch>
        </p:blipFill>
        <p:spPr bwMode="auto">
          <a:xfrm>
            <a:off x="4114800" y="762000"/>
            <a:ext cx="1909762" cy="1271588"/>
          </a:xfrm>
          <a:prstGeom prst="rect">
            <a:avLst/>
          </a:prstGeom>
          <a:noFill/>
          <a:ln w="25400" algn="ctr">
            <a:noFill/>
            <a:miter lim="800000"/>
            <a:headEnd/>
            <a:tailEnd/>
          </a:ln>
          <a:effectLst/>
        </p:spPr>
      </p:pic>
      <p:pic>
        <p:nvPicPr>
          <p:cNvPr id="5" name="Picture 4" descr="Cameriste-Germania-300x200.jpg"/>
          <p:cNvPicPr>
            <a:picLocks noChangeAspect="1"/>
          </p:cNvPicPr>
          <p:nvPr/>
        </p:nvPicPr>
        <p:blipFill>
          <a:blip r:embed="rId3" cstate="print"/>
          <a:stretch>
            <a:fillRect/>
          </a:stretch>
        </p:blipFill>
        <p:spPr>
          <a:xfrm>
            <a:off x="6705600" y="685800"/>
            <a:ext cx="2000250" cy="1333500"/>
          </a:xfrm>
          <a:prstGeom prst="rect">
            <a:avLst/>
          </a:prstGeom>
        </p:spPr>
      </p:pic>
      <p:pic>
        <p:nvPicPr>
          <p:cNvPr id="6" name="Picture 5" descr="drawing-fabric_1098-18012.jpg"/>
          <p:cNvPicPr>
            <a:picLocks noChangeAspect="1"/>
          </p:cNvPicPr>
          <p:nvPr/>
        </p:nvPicPr>
        <p:blipFill>
          <a:blip r:embed="rId4" cstate="print"/>
          <a:stretch>
            <a:fillRect/>
          </a:stretch>
        </p:blipFill>
        <p:spPr>
          <a:xfrm>
            <a:off x="4343400" y="2895600"/>
            <a:ext cx="2180586" cy="1452563"/>
          </a:xfrm>
          <a:prstGeom prst="rect">
            <a:avLst/>
          </a:prstGeom>
        </p:spPr>
      </p:pic>
      <p:pic>
        <p:nvPicPr>
          <p:cNvPr id="10" name="Picture 9" descr="producator-articole-marochinarie-piele-romania.jpg"/>
          <p:cNvPicPr>
            <a:picLocks noChangeAspect="1"/>
          </p:cNvPicPr>
          <p:nvPr/>
        </p:nvPicPr>
        <p:blipFill>
          <a:blip r:embed="rId5" cstate="print"/>
          <a:srcRect l="8854"/>
          <a:stretch>
            <a:fillRect/>
          </a:stretch>
        </p:blipFill>
        <p:spPr>
          <a:xfrm>
            <a:off x="6019800" y="5486400"/>
            <a:ext cx="2667000" cy="1143000"/>
          </a:xfrm>
          <a:prstGeom prst="rect">
            <a:avLst/>
          </a:prstGeom>
        </p:spPr>
      </p:pic>
      <p:pic>
        <p:nvPicPr>
          <p:cNvPr id="11" name="Picture 10" descr="confectii.jpg"/>
          <p:cNvPicPr>
            <a:picLocks noChangeAspect="1"/>
          </p:cNvPicPr>
          <p:nvPr/>
        </p:nvPicPr>
        <p:blipFill>
          <a:blip r:embed="rId6" cstate="print"/>
          <a:stretch>
            <a:fillRect/>
          </a:stretch>
        </p:blipFill>
        <p:spPr>
          <a:xfrm>
            <a:off x="6553200" y="4114800"/>
            <a:ext cx="2074253" cy="1371600"/>
          </a:xfrm>
          <a:prstGeom prst="rect">
            <a:avLst/>
          </a:prstGeom>
        </p:spPr>
      </p:pic>
      <p:pic>
        <p:nvPicPr>
          <p:cNvPr id="12" name="Picture 11" descr="confectii1.jpg"/>
          <p:cNvPicPr>
            <a:picLocks noChangeAspect="1"/>
          </p:cNvPicPr>
          <p:nvPr/>
        </p:nvPicPr>
        <p:blipFill>
          <a:blip r:embed="rId7" cstate="print"/>
          <a:srcRect l="5882"/>
          <a:stretch>
            <a:fillRect/>
          </a:stretch>
        </p:blipFill>
        <p:spPr>
          <a:xfrm>
            <a:off x="6553200" y="2514600"/>
            <a:ext cx="2151530" cy="1524000"/>
          </a:xfrm>
          <a:prstGeom prst="rect">
            <a:avLst/>
          </a:prstGeom>
        </p:spPr>
      </p:pic>
      <p:pic>
        <p:nvPicPr>
          <p:cNvPr id="13" name="Picture 12" descr="curatenie-hotel.jpg"/>
          <p:cNvPicPr>
            <a:picLocks noChangeAspect="1"/>
          </p:cNvPicPr>
          <p:nvPr/>
        </p:nvPicPr>
        <p:blipFill>
          <a:blip r:embed="rId8" cstate="print"/>
          <a:stretch>
            <a:fillRect/>
          </a:stretch>
        </p:blipFill>
        <p:spPr>
          <a:xfrm>
            <a:off x="5562600" y="1600200"/>
            <a:ext cx="1752486" cy="1168908"/>
          </a:xfrm>
          <a:prstGeom prst="rect">
            <a:avLst/>
          </a:prstGeom>
        </p:spPr>
      </p:pic>
      <p:pic>
        <p:nvPicPr>
          <p:cNvPr id="14" name="Picture 13" descr="conf piele.jpg"/>
          <p:cNvPicPr>
            <a:picLocks noChangeAspect="1"/>
          </p:cNvPicPr>
          <p:nvPr/>
        </p:nvPicPr>
        <p:blipFill>
          <a:blip r:embed="rId9" cstate="print"/>
          <a:stretch>
            <a:fillRect/>
          </a:stretch>
        </p:blipFill>
        <p:spPr>
          <a:xfrm>
            <a:off x="4419600" y="4572000"/>
            <a:ext cx="1827185" cy="137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077200" cy="6477000"/>
          </a:xfrm>
        </p:spPr>
        <p:txBody>
          <a:bodyPr>
            <a:normAutofit/>
          </a:bodyPr>
          <a:lstStyle/>
          <a:p>
            <a:pPr algn="ctr">
              <a:buNone/>
            </a:pPr>
            <a:r>
              <a:rPr lang="ro-RO" sz="3200" b="1" dirty="0" smtClean="0">
                <a:solidFill>
                  <a:srgbClr val="FF0000"/>
                </a:solidFill>
                <a:latin typeface="Comic Sans MS" pitchFamily="66" charset="0"/>
              </a:rPr>
              <a:t>Învață o meserie împreună cu noi!</a:t>
            </a:r>
            <a:endParaRPr lang="ro-RO" b="1" dirty="0" smtClean="0">
              <a:latin typeface="Comic Sans MS" pitchFamily="66" charset="0"/>
            </a:endParaRPr>
          </a:p>
          <a:p>
            <a:pPr algn="just"/>
            <a:r>
              <a:rPr lang="vi-VN" b="1" i="1" dirty="0" smtClean="0">
                <a:latin typeface="Arial" pitchFamily="34" charset="0"/>
                <a:cs typeface="Arial" pitchFamily="34" charset="0"/>
              </a:rPr>
              <a:t>Se acordă elevilor: </a:t>
            </a:r>
            <a:r>
              <a:rPr lang="vi-VN" dirty="0" smtClean="0">
                <a:latin typeface="Arial" pitchFamily="34" charset="0"/>
                <a:cs typeface="Arial" pitchFamily="34" charset="0"/>
              </a:rPr>
              <a:t>bursa profesională</a:t>
            </a:r>
            <a:r>
              <a:rPr lang="ro-RO" dirty="0" smtClean="0">
                <a:latin typeface="Arial" pitchFamily="34" charset="0"/>
                <a:cs typeface="Arial" pitchFamily="34" charset="0"/>
              </a:rPr>
              <a:t> (pentru elevii de la învățământul profesional în valoare de 200 lei/ lună)</a:t>
            </a:r>
            <a:r>
              <a:rPr lang="vi-VN" dirty="0" smtClean="0">
                <a:latin typeface="Arial" pitchFamily="34" charset="0"/>
                <a:cs typeface="Arial" pitchFamily="34" charset="0"/>
              </a:rPr>
              <a:t>, bursa ”Bani de liceu”, burse școlare și de merit (pentru elevi cu rezultate școlare foarte bune), cazare în internatul propriu (în limita a 45 de locuri), servirea celor 3 mese/ zi la cantina școlii pentru elevii cazați în internat și posibilitatea servirii numai a mesei de prânz pentru ceilalți elevi ai liceului.</a:t>
            </a:r>
            <a:endParaRPr lang="ro-RO" dirty="0" smtClean="0">
              <a:latin typeface="Arial" pitchFamily="34" charset="0"/>
              <a:cs typeface="Arial" pitchFamily="34" charset="0"/>
            </a:endParaRPr>
          </a:p>
          <a:p>
            <a:pPr algn="just"/>
            <a:r>
              <a:rPr lang="ro-RO" b="1" i="1" dirty="0" smtClean="0">
                <a:latin typeface="Arial" pitchFamily="34" charset="0"/>
                <a:cs typeface="Arial" pitchFamily="34" charset="0"/>
              </a:rPr>
              <a:t>Elevii liceului efectuează orele de instruire practică și stagiile de practică la următorii agenți economici:</a:t>
            </a:r>
          </a:p>
          <a:p>
            <a:pPr lvl="1" algn="just">
              <a:buFont typeface="Wingdings" pitchFamily="2" charset="2"/>
              <a:buChar char="Ø"/>
            </a:pPr>
            <a:r>
              <a:rPr lang="ro-RO" dirty="0" smtClean="0">
                <a:latin typeface="Arial" pitchFamily="34" charset="0"/>
                <a:cs typeface="Arial" pitchFamily="34" charset="0"/>
              </a:rPr>
              <a:t>Textile – pielărie: Euroconf, Brodart, Lupo Prod</a:t>
            </a:r>
          </a:p>
          <a:p>
            <a:pPr lvl="1" algn="just">
              <a:buFont typeface="Wingdings" pitchFamily="2" charset="2"/>
              <a:buChar char="Ø"/>
            </a:pPr>
            <a:r>
              <a:rPr lang="ro-RO" dirty="0" smtClean="0">
                <a:latin typeface="Arial" pitchFamily="34" charset="0"/>
                <a:cs typeface="Arial" pitchFamily="34" charset="0"/>
              </a:rPr>
              <a:t>Turism: </a:t>
            </a:r>
          </a:p>
          <a:p>
            <a:pPr lvl="2" algn="just">
              <a:buFont typeface="Wingdings" pitchFamily="2" charset="2"/>
              <a:buChar char="v"/>
            </a:pPr>
            <a:r>
              <a:rPr lang="ro-RO" sz="2000" dirty="0" smtClean="0">
                <a:latin typeface="Arial" pitchFamily="34" charset="0"/>
                <a:cs typeface="Arial" pitchFamily="34" charset="0"/>
              </a:rPr>
              <a:t>Hoteluri: Ibis, Împăratul Romanilor, Hilton, Ramada, Silva, Gallant, Am Ring, Exclusive, Carpathian (fostul Hotel Roberts)</a:t>
            </a:r>
          </a:p>
          <a:p>
            <a:pPr lvl="2" algn="just">
              <a:buFont typeface="Wingdings" pitchFamily="2" charset="2"/>
              <a:buChar char="v"/>
            </a:pPr>
            <a:r>
              <a:rPr lang="ro-RO" sz="2000" dirty="0" smtClean="0">
                <a:latin typeface="Arial" pitchFamily="34" charset="0"/>
                <a:cs typeface="Arial" pitchFamily="34" charset="0"/>
              </a:rPr>
              <a:t>Pensiuni: Korona, Casa Frieda, Casa Veche</a:t>
            </a:r>
          </a:p>
          <a:p>
            <a:pPr algn="just"/>
            <a:endParaRPr lang="vi-VN" dirty="0" smtClean="0"/>
          </a:p>
          <a:p>
            <a:pPr algn="just">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295400"/>
          </a:xfrm>
        </p:spPr>
        <p:txBody>
          <a:bodyPr>
            <a:normAutofit fontScale="90000"/>
          </a:bodyPr>
          <a:lstStyle/>
          <a:p>
            <a:pPr algn="ctr"/>
            <a:r>
              <a:rPr lang="ro-RO" sz="3200" b="1" dirty="0" smtClean="0">
                <a:solidFill>
                  <a:srgbClr val="FF0000"/>
                </a:solidFill>
                <a:latin typeface="Comic Sans MS" pitchFamily="66" charset="0"/>
              </a:rPr>
              <a:t>Învață o meserie împreună cu noi!</a:t>
            </a:r>
            <a:r>
              <a:rPr lang="en-US" sz="3200" b="1" dirty="0" smtClean="0">
                <a:solidFill>
                  <a:srgbClr val="FF0000"/>
                </a:solidFill>
                <a:latin typeface="Comic Sans MS" pitchFamily="66" charset="0"/>
              </a:rPr>
              <a:t/>
            </a:r>
            <a:br>
              <a:rPr lang="en-US" sz="3200" b="1" dirty="0" smtClean="0">
                <a:solidFill>
                  <a:srgbClr val="FF0000"/>
                </a:solidFill>
                <a:latin typeface="Comic Sans MS" pitchFamily="66" charset="0"/>
              </a:rPr>
            </a:br>
            <a:r>
              <a:rPr lang="ro-RO" sz="3200" b="1" dirty="0" smtClean="0">
                <a:solidFill>
                  <a:schemeClr val="tx1"/>
                </a:solidFill>
                <a:latin typeface="Comic Sans MS" pitchFamily="66" charset="0"/>
              </a:rPr>
              <a:t>Învățământ profesional – </a:t>
            </a:r>
            <a:br>
              <a:rPr lang="ro-RO" sz="3200" b="1" dirty="0" smtClean="0">
                <a:solidFill>
                  <a:schemeClr val="tx1"/>
                </a:solidFill>
                <a:latin typeface="Comic Sans MS" pitchFamily="66" charset="0"/>
              </a:rPr>
            </a:br>
            <a:r>
              <a:rPr lang="ro-RO" sz="2200" b="1" dirty="0" smtClean="0">
                <a:solidFill>
                  <a:srgbClr val="FF0000"/>
                </a:solidFill>
                <a:latin typeface="Comic Sans MS" pitchFamily="66" charset="0"/>
              </a:rPr>
              <a:t>Calificarea: Lucrător hotelier</a:t>
            </a:r>
            <a:endParaRPr lang="en-US" sz="2200" dirty="0"/>
          </a:p>
        </p:txBody>
      </p:sp>
      <p:sp>
        <p:nvSpPr>
          <p:cNvPr id="3" name="Content Placeholder 2"/>
          <p:cNvSpPr>
            <a:spLocks noGrp="1"/>
          </p:cNvSpPr>
          <p:nvPr>
            <p:ph sz="quarter" idx="1"/>
          </p:nvPr>
        </p:nvSpPr>
        <p:spPr>
          <a:xfrm>
            <a:off x="457200" y="1600200"/>
            <a:ext cx="6400800" cy="5029200"/>
          </a:xfrm>
        </p:spPr>
        <p:txBody>
          <a:bodyPr>
            <a:normAutofit fontScale="85000" lnSpcReduction="20000"/>
          </a:bodyPr>
          <a:lstStyle/>
          <a:p>
            <a:pPr>
              <a:buNone/>
            </a:pPr>
            <a:r>
              <a:rPr lang="vi-VN" b="1" dirty="0" smtClean="0"/>
              <a:t>Ce înveți?</a:t>
            </a:r>
            <a:endParaRPr lang="vi-VN" dirty="0" smtClean="0"/>
          </a:p>
          <a:p>
            <a:r>
              <a:rPr lang="vi-VN" dirty="0" smtClean="0"/>
              <a:t>desfășori activități în hoteluri și pensiuni;</a:t>
            </a:r>
          </a:p>
          <a:p>
            <a:r>
              <a:rPr lang="vi-VN" dirty="0" smtClean="0"/>
              <a:t>utilizezi echipamente și ustensile pentru efectuarea curățeniei, întreținerii și amenajării spațiilor de cazare, a sălilor du destinație publică și a spațiilor din jurul hotelului;</a:t>
            </a:r>
          </a:p>
          <a:p>
            <a:r>
              <a:rPr lang="vi-VN" dirty="0" smtClean="0"/>
              <a:t>îți dezvolți abilitatea de comunicare, inclusiv în limbi străine;</a:t>
            </a:r>
            <a:endParaRPr lang="en-US" dirty="0" smtClean="0"/>
          </a:p>
          <a:p>
            <a:r>
              <a:rPr lang="vi-VN" dirty="0" smtClean="0"/>
              <a:t>lucrezi cu programe informaționale în turism.</a:t>
            </a:r>
          </a:p>
          <a:p>
            <a:pPr>
              <a:buNone/>
            </a:pPr>
            <a:r>
              <a:rPr lang="vi-VN" b="1" dirty="0" smtClean="0"/>
              <a:t>Ce beneficii ai?</a:t>
            </a:r>
            <a:endParaRPr lang="vi-VN" dirty="0" smtClean="0"/>
          </a:p>
          <a:p>
            <a:r>
              <a:rPr lang="vi-VN" dirty="0" smtClean="0"/>
              <a:t>îți desfășori activitatea într-un mediu atractiv și dinamic;</a:t>
            </a:r>
          </a:p>
          <a:p>
            <a:r>
              <a:rPr lang="vi-VN" dirty="0" smtClean="0"/>
              <a:t>participi la concursuri de specialitate și evenimente de profil;</a:t>
            </a:r>
          </a:p>
          <a:p>
            <a:r>
              <a:rPr lang="vi-VN" dirty="0" smtClean="0"/>
              <a:t>te dezvolți profesional în mai multe departamente din cadrul unității de cazare;</a:t>
            </a:r>
          </a:p>
          <a:p>
            <a:r>
              <a:rPr lang="vi-VN" dirty="0" smtClean="0"/>
              <a:t>beneficiezi de un mediu plăcut de muncă, având în vedere că turismul este supranumit ”industria viselor”.</a:t>
            </a:r>
          </a:p>
          <a:p>
            <a:pPr>
              <a:buNone/>
            </a:pPr>
            <a:endParaRPr lang="vi-VN" dirty="0" smtClean="0"/>
          </a:p>
          <a:p>
            <a:pPr>
              <a:buNone/>
            </a:pPr>
            <a:endParaRPr lang="en-US" dirty="0" smtClean="0"/>
          </a:p>
          <a:p>
            <a:pPr>
              <a:buNone/>
            </a:pPr>
            <a:endParaRPr lang="vi-VN" dirty="0" smtClean="0"/>
          </a:p>
          <a:p>
            <a:endParaRPr lang="en-US" dirty="0"/>
          </a:p>
        </p:txBody>
      </p:sp>
      <p:pic>
        <p:nvPicPr>
          <p:cNvPr id="4" name="Picture 3" descr="hotelier2.jpg"/>
          <p:cNvPicPr>
            <a:picLocks noChangeAspect="1"/>
          </p:cNvPicPr>
          <p:nvPr/>
        </p:nvPicPr>
        <p:blipFill>
          <a:blip r:embed="rId2" cstate="print"/>
          <a:stretch>
            <a:fillRect/>
          </a:stretch>
        </p:blipFill>
        <p:spPr>
          <a:xfrm>
            <a:off x="7010400" y="1676400"/>
            <a:ext cx="1600200" cy="2133600"/>
          </a:xfrm>
          <a:prstGeom prst="rect">
            <a:avLst/>
          </a:prstGeom>
        </p:spPr>
      </p:pic>
      <p:pic>
        <p:nvPicPr>
          <p:cNvPr id="5" name="Picture 4" descr="hotelier1.jpg"/>
          <p:cNvPicPr>
            <a:picLocks noChangeAspect="1"/>
          </p:cNvPicPr>
          <p:nvPr/>
        </p:nvPicPr>
        <p:blipFill>
          <a:blip r:embed="rId3" cstate="print"/>
          <a:stretch>
            <a:fillRect/>
          </a:stretch>
        </p:blipFill>
        <p:spPr>
          <a:xfrm>
            <a:off x="7010400" y="3962400"/>
            <a:ext cx="1714500" cy="2286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752600"/>
            <a:ext cx="4724400" cy="4800600"/>
          </a:xfrm>
        </p:spPr>
        <p:txBody>
          <a:bodyPr>
            <a:normAutofit fontScale="70000" lnSpcReduction="20000"/>
          </a:bodyPr>
          <a:lstStyle/>
          <a:p>
            <a:pPr>
              <a:buNone/>
            </a:pPr>
            <a:r>
              <a:rPr lang="vi-VN" b="1" dirty="0" smtClean="0"/>
              <a:t>Ce înveți?</a:t>
            </a:r>
            <a:endParaRPr lang="vi-VN" dirty="0" smtClean="0"/>
          </a:p>
          <a:p>
            <a:r>
              <a:rPr lang="vi-VN" dirty="0" smtClean="0"/>
              <a:t>desfășori activități în societăți economice de profil;</a:t>
            </a:r>
          </a:p>
          <a:p>
            <a:r>
              <a:rPr lang="vi-VN" dirty="0" smtClean="0"/>
              <a:t>utilizezi echipamente și ustensile pentru realizarea operațiilor de pregătire a materialelor textile</a:t>
            </a:r>
            <a:r>
              <a:rPr lang="ro-RO" dirty="0" smtClean="0"/>
              <a:t>/ piele</a:t>
            </a:r>
            <a:r>
              <a:rPr lang="vi-VN" dirty="0" smtClean="0"/>
              <a:t> pentru coasere;</a:t>
            </a:r>
          </a:p>
          <a:p>
            <a:r>
              <a:rPr lang="vi-VN" dirty="0" smtClean="0"/>
              <a:t>execuți operații de coasere la diferite mașini de cusut;</a:t>
            </a:r>
          </a:p>
          <a:p>
            <a:r>
              <a:rPr lang="vi-VN" dirty="0" smtClean="0"/>
              <a:t>realizezi operații finisare, ambalare.</a:t>
            </a:r>
            <a:endParaRPr lang="ro-RO" dirty="0" smtClean="0"/>
          </a:p>
          <a:p>
            <a:pPr>
              <a:buNone/>
            </a:pPr>
            <a:r>
              <a:rPr lang="vi-VN" b="1" dirty="0" smtClean="0"/>
              <a:t>Ce beneficii ai?</a:t>
            </a:r>
            <a:endParaRPr lang="vi-VN" dirty="0" smtClean="0"/>
          </a:p>
          <a:p>
            <a:r>
              <a:rPr lang="vi-VN" dirty="0" smtClean="0"/>
              <a:t>îți desfășori activitatea într-un mediu atractiv și dinamic;</a:t>
            </a:r>
          </a:p>
          <a:p>
            <a:r>
              <a:rPr lang="vi-VN" dirty="0" smtClean="0"/>
              <a:t>participi la concursuri de specialitate și evenimente de profil;</a:t>
            </a:r>
          </a:p>
          <a:p>
            <a:r>
              <a:rPr lang="vi-VN" dirty="0" smtClean="0"/>
              <a:t>te dezvolți profesional în mai multe sectoare de activitate din cadrul societăților comerciale;</a:t>
            </a:r>
          </a:p>
          <a:p>
            <a:r>
              <a:rPr lang="vi-VN" dirty="0" smtClean="0"/>
              <a:t>beneficiezi de un mediu plăcut de muncă.</a:t>
            </a:r>
          </a:p>
          <a:p>
            <a:pPr>
              <a:buNone/>
            </a:pPr>
            <a:r>
              <a:rPr lang="vi-VN" dirty="0" smtClean="0"/>
              <a:t> </a:t>
            </a:r>
          </a:p>
          <a:p>
            <a:endParaRPr lang="en-US" dirty="0"/>
          </a:p>
        </p:txBody>
      </p:sp>
      <p:sp>
        <p:nvSpPr>
          <p:cNvPr id="4" name="Title 1"/>
          <p:cNvSpPr>
            <a:spLocks noGrp="1"/>
          </p:cNvSpPr>
          <p:nvPr>
            <p:ph type="title"/>
          </p:nvPr>
        </p:nvSpPr>
        <p:spPr>
          <a:xfrm>
            <a:off x="152400" y="0"/>
            <a:ext cx="8534400" cy="1676400"/>
          </a:xfrm>
        </p:spPr>
        <p:txBody>
          <a:bodyPr>
            <a:normAutofit fontScale="90000"/>
          </a:bodyPr>
          <a:lstStyle/>
          <a:p>
            <a:pPr algn="ctr"/>
            <a:r>
              <a:rPr lang="ro-RO" sz="3200" b="1" dirty="0" smtClean="0">
                <a:solidFill>
                  <a:srgbClr val="FF0000"/>
                </a:solidFill>
                <a:latin typeface="Comic Sans MS" pitchFamily="66" charset="0"/>
              </a:rPr>
              <a:t>Învață o meserie împreună cu noi!</a:t>
            </a:r>
            <a:r>
              <a:rPr lang="en-US" sz="3200" b="1" dirty="0" smtClean="0">
                <a:solidFill>
                  <a:srgbClr val="FF0000"/>
                </a:solidFill>
                <a:latin typeface="Comic Sans MS" pitchFamily="66" charset="0"/>
              </a:rPr>
              <a:t/>
            </a:r>
            <a:br>
              <a:rPr lang="en-US" sz="3200" b="1" dirty="0" smtClean="0">
                <a:solidFill>
                  <a:srgbClr val="FF0000"/>
                </a:solidFill>
                <a:latin typeface="Comic Sans MS" pitchFamily="66" charset="0"/>
              </a:rPr>
            </a:br>
            <a:r>
              <a:rPr lang="ro-RO" sz="3200" b="1" dirty="0" smtClean="0">
                <a:solidFill>
                  <a:schemeClr val="tx1"/>
                </a:solidFill>
                <a:latin typeface="Comic Sans MS" pitchFamily="66" charset="0"/>
              </a:rPr>
              <a:t>Învățământ profesional – </a:t>
            </a:r>
            <a:br>
              <a:rPr lang="ro-RO" sz="3200" b="1" dirty="0" smtClean="0">
                <a:solidFill>
                  <a:schemeClr val="tx1"/>
                </a:solidFill>
                <a:latin typeface="Comic Sans MS" pitchFamily="66" charset="0"/>
              </a:rPr>
            </a:br>
            <a:r>
              <a:rPr lang="ro-RO" sz="2000" b="1" dirty="0" smtClean="0">
                <a:solidFill>
                  <a:srgbClr val="FF0000"/>
                </a:solidFill>
                <a:latin typeface="Comic Sans MS" pitchFamily="66" charset="0"/>
              </a:rPr>
              <a:t>Calificarea:</a:t>
            </a:r>
            <a:r>
              <a:rPr lang="ro-RO" sz="3200" b="1" dirty="0" smtClean="0">
                <a:solidFill>
                  <a:srgbClr val="FF0000"/>
                </a:solidFill>
                <a:latin typeface="Comic Sans MS" pitchFamily="66" charset="0"/>
              </a:rPr>
              <a:t> </a:t>
            </a:r>
            <a:r>
              <a:rPr lang="ro-RO" sz="2200" b="1" dirty="0" smtClean="0">
                <a:solidFill>
                  <a:srgbClr val="FF0000"/>
                </a:solidFill>
                <a:latin typeface="Comic Sans MS" pitchFamily="66" charset="0"/>
              </a:rPr>
              <a:t>Confecționer produse textile/ Confecționer articole din piele și înlocuitori</a:t>
            </a:r>
            <a:endParaRPr lang="en-US" sz="2200" dirty="0"/>
          </a:p>
        </p:txBody>
      </p:sp>
      <p:pic>
        <p:nvPicPr>
          <p:cNvPr id="5" name="Picture 4" descr="conf piele1.jpg"/>
          <p:cNvPicPr>
            <a:picLocks noChangeAspect="1"/>
          </p:cNvPicPr>
          <p:nvPr/>
        </p:nvPicPr>
        <p:blipFill>
          <a:blip r:embed="rId2" cstate="print"/>
          <a:stretch>
            <a:fillRect/>
          </a:stretch>
        </p:blipFill>
        <p:spPr>
          <a:xfrm>
            <a:off x="5181600" y="4419600"/>
            <a:ext cx="1428750" cy="1905000"/>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7086600" y="1752600"/>
            <a:ext cx="1600200" cy="1200150"/>
          </a:xfrm>
          <a:prstGeom prst="rect">
            <a:avLst/>
          </a:prstGeom>
          <a:noFill/>
          <a:ln w="25400" algn="ctr">
            <a:noFill/>
            <a:miter lim="800000"/>
            <a:headEnd/>
            <a:tailEnd/>
          </a:ln>
          <a:effectLst/>
        </p:spPr>
      </p:pic>
      <p:pic>
        <p:nvPicPr>
          <p:cNvPr id="8" name="Picture 7" descr="conf10.jpg"/>
          <p:cNvPicPr>
            <a:picLocks noChangeAspect="1"/>
          </p:cNvPicPr>
          <p:nvPr/>
        </p:nvPicPr>
        <p:blipFill>
          <a:blip r:embed="rId4" cstate="print"/>
          <a:stretch>
            <a:fillRect/>
          </a:stretch>
        </p:blipFill>
        <p:spPr>
          <a:xfrm>
            <a:off x="5257800" y="1905000"/>
            <a:ext cx="1543050" cy="2057400"/>
          </a:xfrm>
          <a:prstGeom prst="rect">
            <a:avLst/>
          </a:prstGeom>
        </p:spPr>
      </p:pic>
      <p:pic>
        <p:nvPicPr>
          <p:cNvPr id="7" name="Picture 6" descr="conf12.jpg"/>
          <p:cNvPicPr>
            <a:picLocks noChangeAspect="1"/>
          </p:cNvPicPr>
          <p:nvPr/>
        </p:nvPicPr>
        <p:blipFill>
          <a:blip r:embed="rId5" cstate="print"/>
          <a:stretch>
            <a:fillRect/>
          </a:stretch>
        </p:blipFill>
        <p:spPr>
          <a:xfrm>
            <a:off x="6629400" y="3200400"/>
            <a:ext cx="2032000" cy="1524000"/>
          </a:xfrm>
          <a:prstGeom prst="rect">
            <a:avLst/>
          </a:prstGeom>
        </p:spPr>
      </p:pic>
      <p:pic>
        <p:nvPicPr>
          <p:cNvPr id="10" name="Picture 9" descr="produse piele.jpg"/>
          <p:cNvPicPr>
            <a:picLocks noChangeAspect="1"/>
          </p:cNvPicPr>
          <p:nvPr/>
        </p:nvPicPr>
        <p:blipFill>
          <a:blip r:embed="rId6" cstate="print"/>
          <a:stretch>
            <a:fillRect/>
          </a:stretch>
        </p:blipFill>
        <p:spPr>
          <a:xfrm>
            <a:off x="6705600" y="4953000"/>
            <a:ext cx="2059460" cy="1371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487362"/>
          </a:xfrm>
        </p:spPr>
        <p:txBody>
          <a:bodyPr>
            <a:normAutofit fontScale="90000"/>
          </a:bodyPr>
          <a:lstStyle/>
          <a:p>
            <a:pPr algn="ctr"/>
            <a:r>
              <a:rPr lang="ro-RO" sz="2800" b="1" dirty="0" smtClean="0">
                <a:solidFill>
                  <a:srgbClr val="FF0000"/>
                </a:solidFill>
                <a:latin typeface="Comic Sans MS" pitchFamily="66" charset="0"/>
              </a:rPr>
              <a:t>Învață o meserie împreună cu noi!</a:t>
            </a:r>
            <a:endParaRPr lang="en-US" dirty="0"/>
          </a:p>
        </p:txBody>
      </p:sp>
      <p:sp>
        <p:nvSpPr>
          <p:cNvPr id="2050" name="WordArt 2"/>
          <p:cNvSpPr>
            <a:spLocks noChangeArrowheads="1" noChangeShapeType="1" noTextEdit="1"/>
          </p:cNvSpPr>
          <p:nvPr/>
        </p:nvSpPr>
        <p:spPr bwMode="auto">
          <a:xfrm>
            <a:off x="533400" y="685800"/>
            <a:ext cx="3276600" cy="1362075"/>
          </a:xfrm>
          <a:prstGeom prst="rect">
            <a:avLst/>
          </a:prstGeom>
        </p:spPr>
        <p:txBody>
          <a:bodyPr wrap="none" fromWordArt="1">
            <a:prstTxWarp prst="textCanUp">
              <a:avLst>
                <a:gd name="adj" fmla="val 85713"/>
              </a:avLst>
            </a:prstTxWarp>
          </a:bodyPr>
          <a:lstStyle/>
          <a:p>
            <a:pPr algn="ctr" rtl="0"/>
            <a:r>
              <a:rPr lang="it-IT" sz="3600" b="1" kern="10" spc="0" dirty="0" smtClean="0">
                <a:ln w="17780" algn="ctr">
                  <a:solidFill>
                    <a:srgbClr val="D9D9D9"/>
                  </a:solidFill>
                  <a:round/>
                  <a:headEnd/>
                  <a:tailEnd/>
                </a:ln>
                <a:solidFill>
                  <a:srgbClr val="33004D"/>
                </a:solidFill>
                <a:effectLst/>
                <a:latin typeface="Arial Black"/>
              </a:rPr>
              <a:t> Ești absolvent al clasei a VIII-a </a:t>
            </a:r>
          </a:p>
          <a:p>
            <a:pPr algn="ctr" rtl="0"/>
            <a:r>
              <a:rPr lang="it-IT" sz="3600" b="1" kern="10" spc="0" dirty="0" smtClean="0">
                <a:ln w="17780" algn="ctr">
                  <a:solidFill>
                    <a:srgbClr val="D9D9D9"/>
                  </a:solidFill>
                  <a:round/>
                  <a:headEnd/>
                  <a:tailEnd/>
                </a:ln>
                <a:solidFill>
                  <a:srgbClr val="33004D"/>
                </a:solidFill>
                <a:effectLst/>
                <a:latin typeface="Arial Black"/>
              </a:rPr>
              <a:t>și ești pasionat de domeniul</a:t>
            </a:r>
          </a:p>
          <a:p>
            <a:pPr algn="ctr" rtl="0"/>
            <a:r>
              <a:rPr lang="it-IT" sz="3600" b="1" kern="10" spc="0" dirty="0" smtClean="0">
                <a:ln w="17780" algn="ctr">
                  <a:solidFill>
                    <a:srgbClr val="D9D9D9"/>
                  </a:solidFill>
                  <a:round/>
                  <a:headEnd/>
                  <a:tailEnd/>
                </a:ln>
                <a:solidFill>
                  <a:srgbClr val="33004D"/>
                </a:solidFill>
                <a:effectLst/>
                <a:latin typeface="Arial Black"/>
              </a:rPr>
              <a:t> turism și alimentație?</a:t>
            </a:r>
            <a:endParaRPr lang="en-US" sz="3600" b="1" kern="10" spc="0" dirty="0">
              <a:ln w="17780" algn="ctr">
                <a:solidFill>
                  <a:srgbClr val="D9D9D9"/>
                </a:solidFill>
                <a:round/>
                <a:headEnd/>
                <a:tailEnd/>
              </a:ln>
              <a:solidFill>
                <a:srgbClr val="33004D"/>
              </a:solidFill>
              <a:effectLst/>
              <a:latin typeface="Arial Black"/>
            </a:endParaRPr>
          </a:p>
        </p:txBody>
      </p:sp>
      <p:sp>
        <p:nvSpPr>
          <p:cNvPr id="2051" name="Text Box 3"/>
          <p:cNvSpPr txBox="1">
            <a:spLocks noChangeArrowheads="1"/>
          </p:cNvSpPr>
          <p:nvPr/>
        </p:nvSpPr>
        <p:spPr bwMode="auto">
          <a:xfrm>
            <a:off x="533400" y="2514600"/>
            <a:ext cx="3352800" cy="2743200"/>
          </a:xfrm>
          <a:prstGeom prst="rect">
            <a:avLst/>
          </a:prstGeom>
          <a:solidFill>
            <a:srgbClr val="FFF5E1"/>
          </a:solidFill>
          <a:ln w="31750" algn="ctr">
            <a:noFill/>
            <a:miter lim="800000"/>
            <a:headEnd/>
            <a:tailEnd/>
          </a:ln>
          <a:effectLst/>
        </p:spPr>
        <p:txBody>
          <a:bodyPr vert="horz" wrap="square" lIns="36576" tIns="36576" rIns="36576" bIns="36576" numCol="1" anchor="t" anchorCtr="0" compatLnSpc="1">
            <a:prstTxWarp prst="textNoShape">
              <a:avLst/>
            </a:prstTxWarp>
          </a:bodyPr>
          <a:lstStyle/>
          <a:p>
            <a:pPr marL="0" marR="73025" lvl="0" indent="0" algn="just" defTabSz="914400" rtl="0" eaLnBrk="1" fontAlgn="base" latinLnBrk="0" hangingPunct="1">
              <a:lnSpc>
                <a:spcPct val="100000"/>
              </a:lnSpc>
              <a:spcBef>
                <a:spcPct val="0"/>
              </a:spcBef>
              <a:spcAft>
                <a:spcPct val="0"/>
              </a:spcAft>
              <a:buClrTx/>
              <a:buSzTx/>
              <a:buFontTx/>
              <a:buNone/>
              <a:tabLst/>
            </a:pPr>
            <a:endParaRPr kumimoji="0" lang="ro-RO" sz="1400" b="0" i="0" u="none" strike="noStrike" cap="none" normalizeH="0" baseline="0" dirty="0" smtClean="0">
              <a:ln>
                <a:noFill/>
              </a:ln>
              <a:solidFill>
                <a:srgbClr val="000000"/>
              </a:solidFill>
              <a:effectLst/>
              <a:latin typeface="Arial" pitchFamily="34" charset="0"/>
              <a:cs typeface="Arial" pitchFamily="34" charset="0"/>
            </a:endParaRPr>
          </a:p>
          <a:p>
            <a:pPr marL="0" marR="73025" lvl="0" indent="0" algn="just"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rgbClr val="000000"/>
                </a:solidFill>
                <a:effectLst/>
                <a:latin typeface="Arial" pitchFamily="34" charset="0"/>
                <a:cs typeface="Arial" pitchFamily="34" charset="0"/>
              </a:rPr>
              <a:t>Colegiul Tehnic Cibinium din Sibiu te invită să te înscrii în clasa a IX-a calificarea</a:t>
            </a:r>
            <a:r>
              <a:rPr kumimoji="0" lang="ro-RO" sz="2000" b="0" i="0" u="none" strike="noStrike" cap="none" normalizeH="0" dirty="0" smtClean="0">
                <a:ln>
                  <a:noFill/>
                </a:ln>
                <a:solidFill>
                  <a:srgbClr val="000000"/>
                </a:solidFill>
                <a:effectLst/>
                <a:latin typeface="Arial" pitchFamily="34" charset="0"/>
                <a:cs typeface="Arial" pitchFamily="34" charset="0"/>
              </a:rPr>
              <a:t> profesională</a:t>
            </a:r>
            <a:r>
              <a:rPr kumimoji="0" lang="ro-RO" sz="2000" b="0" i="0" u="none" strike="noStrike" cap="none" normalizeH="0" baseline="0" dirty="0" smtClean="0">
                <a:ln>
                  <a:noFill/>
                </a:ln>
                <a:solidFill>
                  <a:srgbClr val="000000"/>
                </a:solidFill>
                <a:effectLst/>
                <a:latin typeface="Arial" pitchFamily="34" charset="0"/>
                <a:cs typeface="Arial" pitchFamily="34" charset="0"/>
              </a:rPr>
              <a:t> </a:t>
            </a:r>
          </a:p>
          <a:p>
            <a:pPr marL="0" marR="73025" lvl="0" indent="0" algn="ctr" defTabSz="914400" rtl="0" eaLnBrk="1" fontAlgn="base" latinLnBrk="0" hangingPunct="1">
              <a:lnSpc>
                <a:spcPct val="100000"/>
              </a:lnSpc>
              <a:spcBef>
                <a:spcPct val="0"/>
              </a:spcBef>
              <a:spcAft>
                <a:spcPct val="0"/>
              </a:spcAft>
              <a:buClrTx/>
              <a:buSzTx/>
              <a:buFontTx/>
              <a:buNone/>
              <a:tabLst/>
            </a:pPr>
            <a:r>
              <a:rPr kumimoji="0" lang="ro-RO" sz="2000" b="1" i="1" u="none" strike="noStrike" cap="none" normalizeH="0" baseline="0" dirty="0" smtClean="0">
                <a:ln>
                  <a:noFill/>
                </a:ln>
                <a:solidFill>
                  <a:srgbClr val="000000"/>
                </a:solidFill>
                <a:effectLst/>
                <a:latin typeface="Arial" pitchFamily="34" charset="0"/>
                <a:cs typeface="Arial" pitchFamily="34" charset="0"/>
              </a:rPr>
              <a:t>”</a:t>
            </a:r>
            <a:r>
              <a:rPr kumimoji="0" lang="ro-RO" sz="2000" b="1" i="1" u="none" strike="noStrike" cap="none" normalizeH="0" baseline="0" dirty="0" smtClean="0">
                <a:ln>
                  <a:noFill/>
                </a:ln>
                <a:solidFill>
                  <a:srgbClr val="FF0000"/>
                </a:solidFill>
                <a:effectLst/>
                <a:latin typeface="Arial" pitchFamily="34" charset="0"/>
                <a:cs typeface="Arial" pitchFamily="34" charset="0"/>
              </a:rPr>
              <a:t>lucrător hotelier</a:t>
            </a:r>
            <a:r>
              <a:rPr kumimoji="0" lang="ro-RO" sz="2000" b="1" i="1" u="none" strike="noStrike" cap="none" normalizeH="0" baseline="0" dirty="0" smtClean="0">
                <a:ln>
                  <a:noFill/>
                </a:ln>
                <a:solidFill>
                  <a:srgbClr val="000000"/>
                </a:solidFill>
                <a:effectLst/>
                <a:latin typeface="Arial" pitchFamily="34" charset="0"/>
                <a:cs typeface="Arial" pitchFamily="34" charset="0"/>
              </a:rPr>
              <a:t>”</a:t>
            </a:r>
            <a:r>
              <a:rPr kumimoji="0" lang="ro-RO" sz="2000" b="0" i="1" u="none" strike="noStrike" cap="none" normalizeH="0" baseline="0" dirty="0" smtClean="0">
                <a:ln>
                  <a:noFill/>
                </a:ln>
                <a:solidFill>
                  <a:srgbClr val="000000"/>
                </a:solidFill>
                <a:effectLst/>
                <a:latin typeface="Arial" pitchFamily="34" charset="0"/>
                <a:cs typeface="Arial" pitchFamily="34" charset="0"/>
              </a:rPr>
              <a:t>,</a:t>
            </a:r>
            <a:r>
              <a:rPr kumimoji="0" lang="ro-RO" sz="2000" b="0" i="0" u="none" strike="noStrike" cap="none" normalizeH="0" baseline="0" dirty="0" smtClean="0">
                <a:ln>
                  <a:noFill/>
                </a:ln>
                <a:solidFill>
                  <a:srgbClr val="000000"/>
                </a:solidFill>
                <a:effectLst/>
                <a:latin typeface="Arial" pitchFamily="34" charset="0"/>
                <a:cs typeface="Arial" pitchFamily="34" charset="0"/>
              </a:rPr>
              <a:t> </a:t>
            </a:r>
          </a:p>
          <a:p>
            <a:pPr marL="0" marR="73025" lvl="0" indent="0" algn="just"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rgbClr val="000000"/>
                </a:solidFill>
                <a:effectLst/>
                <a:latin typeface="Arial" pitchFamily="34" charset="0"/>
                <a:cs typeface="Arial" pitchFamily="34" charset="0"/>
              </a:rPr>
              <a:t>în cadrul sistemului de învățământ profesional.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2" name="AutoShape 4"/>
          <p:cNvSpPr>
            <a:spLocks noChangeArrowheads="1"/>
          </p:cNvSpPr>
          <p:nvPr/>
        </p:nvSpPr>
        <p:spPr bwMode="auto">
          <a:xfrm>
            <a:off x="2133600" y="1828800"/>
            <a:ext cx="368300" cy="604837"/>
          </a:xfrm>
          <a:prstGeom prst="curvedLeftArrow">
            <a:avLst>
              <a:gd name="adj1" fmla="val 32845"/>
              <a:gd name="adj2" fmla="val 65690"/>
              <a:gd name="adj3" fmla="val 33333"/>
            </a:avLst>
          </a:prstGeom>
          <a:solidFill>
            <a:srgbClr val="000000"/>
          </a:solidFill>
          <a:ln w="25400">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2" name="WordArt 2"/>
          <p:cNvSpPr>
            <a:spLocks noChangeArrowheads="1" noChangeShapeType="1" noTextEdit="1"/>
          </p:cNvSpPr>
          <p:nvPr/>
        </p:nvSpPr>
        <p:spPr bwMode="auto">
          <a:xfrm>
            <a:off x="4800600" y="685800"/>
            <a:ext cx="3429000" cy="1362075"/>
          </a:xfrm>
          <a:prstGeom prst="rect">
            <a:avLst/>
          </a:prstGeom>
        </p:spPr>
        <p:txBody>
          <a:bodyPr wrap="none" fromWordArt="1">
            <a:prstTxWarp prst="textCanUp">
              <a:avLst>
                <a:gd name="adj" fmla="val 85713"/>
              </a:avLst>
            </a:prstTxWarp>
          </a:bodyPr>
          <a:lstStyle/>
          <a:p>
            <a:pPr algn="ctr" rtl="0"/>
            <a:r>
              <a:rPr lang="it-IT" sz="3600" b="1" kern="10" spc="0" dirty="0" smtClean="0">
                <a:ln w="17780" algn="ctr">
                  <a:solidFill>
                    <a:srgbClr val="D9D9D9"/>
                  </a:solidFill>
                  <a:round/>
                  <a:headEnd/>
                  <a:tailEnd/>
                </a:ln>
                <a:solidFill>
                  <a:srgbClr val="33004D"/>
                </a:solidFill>
                <a:effectLst/>
                <a:latin typeface="Arial Black"/>
              </a:rPr>
              <a:t> Ești absolvent al clasei a VIII-a </a:t>
            </a:r>
          </a:p>
          <a:p>
            <a:pPr algn="ctr" rtl="0"/>
            <a:r>
              <a:rPr lang="it-IT" sz="3600" b="1" kern="10" spc="0" dirty="0" smtClean="0">
                <a:ln w="17780" algn="ctr">
                  <a:solidFill>
                    <a:srgbClr val="D9D9D9"/>
                  </a:solidFill>
                  <a:round/>
                  <a:headEnd/>
                  <a:tailEnd/>
                </a:ln>
                <a:solidFill>
                  <a:srgbClr val="33004D"/>
                </a:solidFill>
                <a:effectLst/>
                <a:latin typeface="Arial Black"/>
              </a:rPr>
              <a:t>și ești pasionat de domeniul</a:t>
            </a:r>
          </a:p>
          <a:p>
            <a:pPr algn="ctr" rtl="0"/>
            <a:r>
              <a:rPr lang="it-IT" sz="3600" b="1" kern="10" spc="0" dirty="0" smtClean="0">
                <a:ln w="17780" algn="ctr">
                  <a:solidFill>
                    <a:srgbClr val="D9D9D9"/>
                  </a:solidFill>
                  <a:round/>
                  <a:headEnd/>
                  <a:tailEnd/>
                </a:ln>
                <a:solidFill>
                  <a:srgbClr val="33004D"/>
                </a:solidFill>
                <a:effectLst/>
                <a:latin typeface="Arial Black"/>
              </a:rPr>
              <a:t> </a:t>
            </a:r>
            <a:r>
              <a:rPr lang="ro-RO" sz="3600" b="1" kern="10" spc="0" dirty="0" smtClean="0">
                <a:ln w="17780" algn="ctr">
                  <a:solidFill>
                    <a:srgbClr val="D9D9D9"/>
                  </a:solidFill>
                  <a:round/>
                  <a:headEnd/>
                  <a:tailEnd/>
                </a:ln>
                <a:solidFill>
                  <a:srgbClr val="33004D"/>
                </a:solidFill>
                <a:effectLst/>
                <a:latin typeface="Arial Black"/>
              </a:rPr>
              <a:t>industrie textilă și pielărie</a:t>
            </a:r>
            <a:r>
              <a:rPr lang="it-IT" sz="3600" b="1" kern="10" spc="0" dirty="0" smtClean="0">
                <a:ln w="17780" algn="ctr">
                  <a:solidFill>
                    <a:srgbClr val="D9D9D9"/>
                  </a:solidFill>
                  <a:round/>
                  <a:headEnd/>
                  <a:tailEnd/>
                </a:ln>
                <a:solidFill>
                  <a:srgbClr val="33004D"/>
                </a:solidFill>
                <a:effectLst/>
                <a:latin typeface="Arial Black"/>
              </a:rPr>
              <a:t>?</a:t>
            </a:r>
            <a:endParaRPr lang="en-US" sz="3600" b="1" kern="10" spc="0" dirty="0">
              <a:ln w="17780" algn="ctr">
                <a:solidFill>
                  <a:srgbClr val="D9D9D9"/>
                </a:solidFill>
                <a:round/>
                <a:headEnd/>
                <a:tailEnd/>
              </a:ln>
              <a:solidFill>
                <a:srgbClr val="33004D"/>
              </a:solidFill>
              <a:effectLst/>
              <a:latin typeface="Arial Black"/>
            </a:endParaRPr>
          </a:p>
        </p:txBody>
      </p:sp>
      <p:sp>
        <p:nvSpPr>
          <p:cNvPr id="13" name="Text Box 3"/>
          <p:cNvSpPr txBox="1">
            <a:spLocks noChangeArrowheads="1"/>
          </p:cNvSpPr>
          <p:nvPr/>
        </p:nvSpPr>
        <p:spPr bwMode="auto">
          <a:xfrm>
            <a:off x="4343400" y="2514600"/>
            <a:ext cx="4114800" cy="2743200"/>
          </a:xfrm>
          <a:prstGeom prst="rect">
            <a:avLst/>
          </a:prstGeom>
          <a:solidFill>
            <a:srgbClr val="FFF5E1"/>
          </a:solidFill>
          <a:ln w="31750" algn="ctr">
            <a:noFill/>
            <a:miter lim="800000"/>
            <a:headEnd/>
            <a:tailEnd/>
          </a:ln>
          <a:effectLst/>
        </p:spPr>
        <p:txBody>
          <a:bodyPr vert="horz" wrap="square" lIns="36576" tIns="36576" rIns="36576" bIns="36576" numCol="1" anchor="t" anchorCtr="0" compatLnSpc="1">
            <a:prstTxWarp prst="textNoShape">
              <a:avLst/>
            </a:prstTxWarp>
          </a:bodyPr>
          <a:lstStyle/>
          <a:p>
            <a:pPr marL="0" marR="73025" lvl="0" indent="0" algn="just" defTabSz="914400" rtl="0" eaLnBrk="1" fontAlgn="base" latinLnBrk="0" hangingPunct="1">
              <a:lnSpc>
                <a:spcPct val="100000"/>
              </a:lnSpc>
              <a:spcBef>
                <a:spcPct val="0"/>
              </a:spcBef>
              <a:spcAft>
                <a:spcPct val="0"/>
              </a:spcAft>
              <a:buClrTx/>
              <a:buSzTx/>
              <a:buFontTx/>
              <a:buNone/>
              <a:tabLst/>
            </a:pPr>
            <a:endParaRPr kumimoji="0" lang="ro-RO" sz="1400" b="0" i="0" u="none" strike="noStrike" cap="none" normalizeH="0" baseline="0" dirty="0" smtClean="0">
              <a:ln>
                <a:noFill/>
              </a:ln>
              <a:solidFill>
                <a:srgbClr val="000000"/>
              </a:solidFill>
              <a:effectLst/>
              <a:latin typeface="Arial" pitchFamily="34" charset="0"/>
              <a:cs typeface="Arial" pitchFamily="34" charset="0"/>
            </a:endParaRPr>
          </a:p>
          <a:p>
            <a:pPr marL="0" marR="73025" lvl="0" indent="0" algn="just" defTabSz="914400" rtl="0" eaLnBrk="1" fontAlgn="base" latinLnBrk="0" hangingPunct="1">
              <a:lnSpc>
                <a:spcPct val="100000"/>
              </a:lnSpc>
              <a:spcBef>
                <a:spcPct val="0"/>
              </a:spcBef>
              <a:spcAft>
                <a:spcPct val="0"/>
              </a:spcAft>
              <a:buClrTx/>
              <a:buSzTx/>
              <a:buFontTx/>
              <a:buNone/>
              <a:tabLst/>
            </a:pPr>
            <a:r>
              <a:rPr kumimoji="0" lang="ro-RO" sz="2000" b="0" i="0" u="none" strike="noStrike" cap="none" normalizeH="0" baseline="0" dirty="0" smtClean="0">
                <a:ln>
                  <a:noFill/>
                </a:ln>
                <a:solidFill>
                  <a:srgbClr val="000000"/>
                </a:solidFill>
                <a:effectLst/>
                <a:latin typeface="Arial" pitchFamily="34" charset="0"/>
                <a:cs typeface="Arial" pitchFamily="34" charset="0"/>
              </a:rPr>
              <a:t>Colegiul Tehnic Cibinium din Sibiu te invită să te înscrii în clasa a IX-a calificarea</a:t>
            </a:r>
            <a:r>
              <a:rPr kumimoji="0" lang="ro-RO" sz="2000" b="0" i="0" u="none" strike="noStrike" cap="none" normalizeH="0" dirty="0" smtClean="0">
                <a:ln>
                  <a:noFill/>
                </a:ln>
                <a:solidFill>
                  <a:srgbClr val="000000"/>
                </a:solidFill>
                <a:effectLst/>
                <a:latin typeface="Arial" pitchFamily="34" charset="0"/>
                <a:cs typeface="Arial" pitchFamily="34" charset="0"/>
              </a:rPr>
              <a:t> profesională</a:t>
            </a:r>
            <a:r>
              <a:rPr kumimoji="0" lang="ro-RO" sz="2000" b="0" i="0" u="none" strike="noStrike" cap="none" normalizeH="0" baseline="0" dirty="0" smtClean="0">
                <a:ln>
                  <a:noFill/>
                </a:ln>
                <a:solidFill>
                  <a:srgbClr val="000000"/>
                </a:solidFill>
                <a:effectLst/>
                <a:latin typeface="Arial" pitchFamily="34" charset="0"/>
                <a:cs typeface="Arial" pitchFamily="34" charset="0"/>
              </a:rPr>
              <a:t> </a:t>
            </a:r>
            <a:r>
              <a:rPr kumimoji="0" lang="ro-RO" sz="2000" b="1" i="1" u="none" strike="noStrike" cap="none" normalizeH="0" baseline="0" dirty="0" smtClean="0">
                <a:ln>
                  <a:noFill/>
                </a:ln>
                <a:solidFill>
                  <a:srgbClr val="000000"/>
                </a:solidFill>
                <a:effectLst/>
                <a:latin typeface="Arial" pitchFamily="34" charset="0"/>
                <a:cs typeface="Arial" pitchFamily="34" charset="0"/>
              </a:rPr>
              <a:t>”</a:t>
            </a:r>
            <a:r>
              <a:rPr kumimoji="0" lang="ro-RO" sz="2000" b="1" i="1" u="none" strike="noStrike" cap="none" normalizeH="0" baseline="0" dirty="0" smtClean="0">
                <a:ln>
                  <a:noFill/>
                </a:ln>
                <a:solidFill>
                  <a:srgbClr val="FF0000"/>
                </a:solidFill>
                <a:effectLst/>
                <a:latin typeface="Arial" pitchFamily="34" charset="0"/>
                <a:cs typeface="Arial" pitchFamily="34" charset="0"/>
              </a:rPr>
              <a:t>confecționer</a:t>
            </a:r>
            <a:r>
              <a:rPr kumimoji="0" lang="ro-RO" sz="2000" b="1" i="1" u="none" strike="noStrike" cap="none" normalizeH="0" dirty="0" smtClean="0">
                <a:ln>
                  <a:noFill/>
                </a:ln>
                <a:solidFill>
                  <a:srgbClr val="FF0000"/>
                </a:solidFill>
                <a:effectLst/>
                <a:latin typeface="Arial" pitchFamily="34" charset="0"/>
                <a:cs typeface="Arial" pitchFamily="34" charset="0"/>
              </a:rPr>
              <a:t> produse textile/ confecționer articole din piele și înlocuitori</a:t>
            </a:r>
            <a:r>
              <a:rPr kumimoji="0" lang="ro-RO" sz="2000" b="1" i="1" u="none" strike="noStrike" cap="none" normalizeH="0" baseline="0" dirty="0" smtClean="0">
                <a:ln>
                  <a:noFill/>
                </a:ln>
                <a:solidFill>
                  <a:srgbClr val="000000"/>
                </a:solidFill>
                <a:effectLst/>
                <a:latin typeface="Arial" pitchFamily="34" charset="0"/>
                <a:cs typeface="Arial" pitchFamily="34" charset="0"/>
              </a:rPr>
              <a:t>”</a:t>
            </a:r>
            <a:r>
              <a:rPr kumimoji="0" lang="ro-RO" sz="2000" b="0" i="1" u="none" strike="noStrike" cap="none" normalizeH="0" baseline="0" dirty="0" smtClean="0">
                <a:ln>
                  <a:noFill/>
                </a:ln>
                <a:solidFill>
                  <a:srgbClr val="000000"/>
                </a:solidFill>
                <a:effectLst/>
                <a:latin typeface="Arial" pitchFamily="34" charset="0"/>
                <a:cs typeface="Arial" pitchFamily="34" charset="0"/>
              </a:rPr>
              <a:t>,</a:t>
            </a:r>
            <a:r>
              <a:rPr kumimoji="0" lang="ro-RO" sz="2000" b="0" i="0" u="none" strike="noStrike" cap="none" normalizeH="0" baseline="0" dirty="0" smtClean="0">
                <a:ln>
                  <a:noFill/>
                </a:ln>
                <a:solidFill>
                  <a:srgbClr val="000000"/>
                </a:solidFill>
                <a:effectLst/>
                <a:latin typeface="Arial" pitchFamily="34" charset="0"/>
                <a:cs typeface="Arial" pitchFamily="34" charset="0"/>
              </a:rPr>
              <a:t> în cadrul sistemului de învățământ profesional.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4"/>
          <p:cNvSpPr>
            <a:spLocks noChangeArrowheads="1"/>
          </p:cNvSpPr>
          <p:nvPr/>
        </p:nvSpPr>
        <p:spPr bwMode="auto">
          <a:xfrm>
            <a:off x="6553200" y="1828800"/>
            <a:ext cx="368300" cy="604837"/>
          </a:xfrm>
          <a:prstGeom prst="curvedLeftArrow">
            <a:avLst>
              <a:gd name="adj1" fmla="val 32845"/>
              <a:gd name="adj2" fmla="val 65690"/>
              <a:gd name="adj3" fmla="val 33333"/>
            </a:avLst>
          </a:prstGeom>
          <a:solidFill>
            <a:srgbClr val="000000"/>
          </a:solidFill>
          <a:ln w="25400">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9" name="TextBox 8"/>
          <p:cNvSpPr txBox="1"/>
          <p:nvPr/>
        </p:nvSpPr>
        <p:spPr>
          <a:xfrm>
            <a:off x="457200" y="5380673"/>
            <a:ext cx="8001000" cy="1200329"/>
          </a:xfrm>
          <a:prstGeom prst="rect">
            <a:avLst/>
          </a:prstGeom>
          <a:noFill/>
        </p:spPr>
        <p:txBody>
          <a:bodyPr wrap="square" rtlCol="0">
            <a:spAutoFit/>
          </a:bodyPr>
          <a:lstStyle/>
          <a:p>
            <a:r>
              <a:rPr lang="vi-VN" b="1" i="1" dirty="0" smtClean="0"/>
              <a:t>Avantaje :</a:t>
            </a:r>
            <a:endParaRPr lang="vi-VN" dirty="0" smtClean="0"/>
          </a:p>
          <a:p>
            <a:pPr>
              <a:buFont typeface="Wingdings" pitchFamily="2" charset="2"/>
              <a:buChar char="Ø"/>
            </a:pPr>
            <a:r>
              <a:rPr lang="ro-RO" dirty="0" smtClean="0"/>
              <a:t> </a:t>
            </a:r>
            <a:r>
              <a:rPr lang="vi-VN" dirty="0" smtClean="0"/>
              <a:t>orele </a:t>
            </a:r>
            <a:r>
              <a:rPr lang="vi-VN" dirty="0" smtClean="0"/>
              <a:t>de instruire practică se desfășoară în cadrul agenților economici din </a:t>
            </a:r>
            <a:r>
              <a:rPr lang="vi-VN" dirty="0" smtClean="0"/>
              <a:t>Sibiu;</a:t>
            </a:r>
            <a:endParaRPr lang="ro-RO" dirty="0" smtClean="0"/>
          </a:p>
          <a:p>
            <a:pPr>
              <a:buFont typeface="Wingdings" pitchFamily="2" charset="2"/>
              <a:buChar char="Ø"/>
            </a:pPr>
            <a:r>
              <a:rPr lang="vi-VN" dirty="0" smtClean="0"/>
              <a:t>consolidarea cunoștințelor practice se face în mediul real de muncă.</a:t>
            </a:r>
            <a:endParaRPr lang="vi-VN"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304</TotalTime>
  <Words>792</Words>
  <Application>Microsoft Office PowerPoint</Application>
  <PresentationFormat>On-screen Show (4:3)</PresentationFormat>
  <Paragraphs>87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COLEGIUL TEHNIC CIBINIUM</vt:lpstr>
      <vt:lpstr>COLEGIUL TEHNIC CIBINIUM</vt:lpstr>
      <vt:lpstr>CALIFICĂRI PROFESIONALE</vt:lpstr>
      <vt:lpstr>Învățământul liceal tehnologic</vt:lpstr>
      <vt:lpstr>ÎNVĂȚĂMÂNTUL PROFESIONAL</vt:lpstr>
      <vt:lpstr>Slide 6</vt:lpstr>
      <vt:lpstr>Învață o meserie împreună cu noi! Învățământ profesional –  Calificarea: Lucrător hotelier</vt:lpstr>
      <vt:lpstr>Învață o meserie împreună cu noi! Învățământ profesional –  Calificarea: Confecționer produse textile/ Confecționer articole din piele și înlocuitori</vt:lpstr>
      <vt:lpstr>Învață o meserie împreună cu noi!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COLEGIUL TEHNIC CIBINIUM</dc:title>
  <dc:creator>ACASA</dc:creator>
  <cp:lastModifiedBy>Microsoft</cp:lastModifiedBy>
  <cp:revision>42</cp:revision>
  <dcterms:created xsi:type="dcterms:W3CDTF">2006-08-16T00:00:00Z</dcterms:created>
  <dcterms:modified xsi:type="dcterms:W3CDTF">2020-06-01T08:19:58Z</dcterms:modified>
</cp:coreProperties>
</file>